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6" r:id="rId4"/>
    <p:sldId id="258" r:id="rId5"/>
    <p:sldId id="259" r:id="rId6"/>
    <p:sldId id="261" r:id="rId7"/>
    <p:sldId id="260" r:id="rId8"/>
    <p:sldId id="262" r:id="rId9"/>
    <p:sldId id="263" r:id="rId10"/>
    <p:sldId id="285" r:id="rId11"/>
    <p:sldId id="283" r:id="rId12"/>
    <p:sldId id="284" r:id="rId13"/>
    <p:sldId id="286" r:id="rId14"/>
    <p:sldId id="287" r:id="rId15"/>
    <p:sldId id="302" r:id="rId16"/>
    <p:sldId id="288" r:id="rId17"/>
    <p:sldId id="289" r:id="rId18"/>
    <p:sldId id="293" r:id="rId19"/>
    <p:sldId id="294" r:id="rId20"/>
    <p:sldId id="290" r:id="rId21"/>
    <p:sldId id="296" r:id="rId22"/>
    <p:sldId id="305" r:id="rId23"/>
    <p:sldId id="297" r:id="rId24"/>
    <p:sldId id="299" r:id="rId25"/>
    <p:sldId id="291" r:id="rId26"/>
    <p:sldId id="292" r:id="rId27"/>
    <p:sldId id="295" r:id="rId28"/>
    <p:sldId id="298" r:id="rId29"/>
    <p:sldId id="266" r:id="rId30"/>
    <p:sldId id="300" r:id="rId31"/>
    <p:sldId id="301" r:id="rId32"/>
    <p:sldId id="267" r:id="rId33"/>
    <p:sldId id="268" r:id="rId34"/>
    <p:sldId id="270" r:id="rId35"/>
    <p:sldId id="271" r:id="rId36"/>
    <p:sldId id="272" r:id="rId37"/>
    <p:sldId id="275" r:id="rId38"/>
    <p:sldId id="277" r:id="rId39"/>
    <p:sldId id="278" r:id="rId40"/>
    <p:sldId id="279" r:id="rId41"/>
    <p:sldId id="280" r:id="rId42"/>
    <p:sldId id="281" r:id="rId43"/>
    <p:sldId id="282" r:id="rId44"/>
    <p:sldId id="303" r:id="rId4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2514" y="-73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F4FFCD7-C722-4248-93F7-34764F3AB4E4}" type="datetimeFigureOut">
              <a:rPr lang="tr-TR" smtClean="0"/>
              <a:pPr/>
              <a:t>3.09.2020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8A1B2F0-CA4D-433F-A9D2-E4C48DA61DBA}" type="slidenum">
              <a:rPr lang="tr-TR" smtClean="0"/>
              <a:pPr/>
              <a:t>‹#›</a:t>
            </a:fld>
            <a:endParaRPr lang="tr-TR"/>
          </a:p>
        </p:txBody>
      </p:sp>
    </p:spTree>
    <p:extLst>
      <p:ext uri="{BB962C8B-B14F-4D97-AF65-F5344CB8AC3E}">
        <p14:creationId xmlns:p14="http://schemas.microsoft.com/office/powerpoint/2010/main" xmlns="" val="27379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F4FFCD7-C722-4248-93F7-34764F3AB4E4}" type="datetimeFigureOut">
              <a:rPr lang="tr-TR" smtClean="0"/>
              <a:pPr/>
              <a:t>3.09.2020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8A1B2F0-CA4D-433F-A9D2-E4C48DA61DBA}" type="slidenum">
              <a:rPr lang="tr-TR" smtClean="0"/>
              <a:pPr/>
              <a:t>‹#›</a:t>
            </a:fld>
            <a:endParaRPr lang="tr-TR"/>
          </a:p>
        </p:txBody>
      </p:sp>
    </p:spTree>
    <p:extLst>
      <p:ext uri="{BB962C8B-B14F-4D97-AF65-F5344CB8AC3E}">
        <p14:creationId xmlns:p14="http://schemas.microsoft.com/office/powerpoint/2010/main" xmlns="" val="301901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F4FFCD7-C722-4248-93F7-34764F3AB4E4}" type="datetimeFigureOut">
              <a:rPr lang="tr-TR" smtClean="0"/>
              <a:pPr/>
              <a:t>3.09.2020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8A1B2F0-CA4D-433F-A9D2-E4C48DA61DBA}" type="slidenum">
              <a:rPr lang="tr-TR" smtClean="0"/>
              <a:pPr/>
              <a:t>‹#›</a:t>
            </a:fld>
            <a:endParaRPr lang="tr-TR"/>
          </a:p>
        </p:txBody>
      </p:sp>
    </p:spTree>
    <p:extLst>
      <p:ext uri="{BB962C8B-B14F-4D97-AF65-F5344CB8AC3E}">
        <p14:creationId xmlns:p14="http://schemas.microsoft.com/office/powerpoint/2010/main" xmlns="" val="184435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F4FFCD7-C722-4248-93F7-34764F3AB4E4}" type="datetimeFigureOut">
              <a:rPr lang="tr-TR" smtClean="0"/>
              <a:pPr/>
              <a:t>3.09.2020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8A1B2F0-CA4D-433F-A9D2-E4C48DA61DBA}" type="slidenum">
              <a:rPr lang="tr-TR" smtClean="0"/>
              <a:pPr/>
              <a:t>‹#›</a:t>
            </a:fld>
            <a:endParaRPr lang="tr-TR"/>
          </a:p>
        </p:txBody>
      </p:sp>
    </p:spTree>
    <p:extLst>
      <p:ext uri="{BB962C8B-B14F-4D97-AF65-F5344CB8AC3E}">
        <p14:creationId xmlns:p14="http://schemas.microsoft.com/office/powerpoint/2010/main" xmlns="" val="424313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F4FFCD7-C722-4248-93F7-34764F3AB4E4}" type="datetimeFigureOut">
              <a:rPr lang="tr-TR" smtClean="0"/>
              <a:pPr/>
              <a:t>3.09.2020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8A1B2F0-CA4D-433F-A9D2-E4C48DA61DBA}" type="slidenum">
              <a:rPr lang="tr-TR" smtClean="0"/>
              <a:pPr/>
              <a:t>‹#›</a:t>
            </a:fld>
            <a:endParaRPr lang="tr-TR"/>
          </a:p>
        </p:txBody>
      </p:sp>
    </p:spTree>
    <p:extLst>
      <p:ext uri="{BB962C8B-B14F-4D97-AF65-F5344CB8AC3E}">
        <p14:creationId xmlns:p14="http://schemas.microsoft.com/office/powerpoint/2010/main" xmlns="" val="543392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F4FFCD7-C722-4248-93F7-34764F3AB4E4}" type="datetimeFigureOut">
              <a:rPr lang="tr-TR" smtClean="0"/>
              <a:pPr/>
              <a:t>3.09.2020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8A1B2F0-CA4D-433F-A9D2-E4C48DA61DBA}" type="slidenum">
              <a:rPr lang="tr-TR" smtClean="0"/>
              <a:pPr/>
              <a:t>‹#›</a:t>
            </a:fld>
            <a:endParaRPr lang="tr-TR"/>
          </a:p>
        </p:txBody>
      </p:sp>
    </p:spTree>
    <p:extLst>
      <p:ext uri="{BB962C8B-B14F-4D97-AF65-F5344CB8AC3E}">
        <p14:creationId xmlns:p14="http://schemas.microsoft.com/office/powerpoint/2010/main" xmlns="" val="3158401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F4FFCD7-C722-4248-93F7-34764F3AB4E4}" type="datetimeFigureOut">
              <a:rPr lang="tr-TR" smtClean="0"/>
              <a:pPr/>
              <a:t>3.09.2020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8A1B2F0-CA4D-433F-A9D2-E4C48DA61DBA}" type="slidenum">
              <a:rPr lang="tr-TR" smtClean="0"/>
              <a:pPr/>
              <a:t>‹#›</a:t>
            </a:fld>
            <a:endParaRPr lang="tr-TR"/>
          </a:p>
        </p:txBody>
      </p:sp>
    </p:spTree>
    <p:extLst>
      <p:ext uri="{BB962C8B-B14F-4D97-AF65-F5344CB8AC3E}">
        <p14:creationId xmlns:p14="http://schemas.microsoft.com/office/powerpoint/2010/main" xmlns="" val="57286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F4FFCD7-C722-4248-93F7-34764F3AB4E4}" type="datetimeFigureOut">
              <a:rPr lang="tr-TR" smtClean="0"/>
              <a:pPr/>
              <a:t>3.09.2020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8A1B2F0-CA4D-433F-A9D2-E4C48DA61DBA}" type="slidenum">
              <a:rPr lang="tr-TR" smtClean="0"/>
              <a:pPr/>
              <a:t>‹#›</a:t>
            </a:fld>
            <a:endParaRPr lang="tr-TR"/>
          </a:p>
        </p:txBody>
      </p:sp>
    </p:spTree>
    <p:extLst>
      <p:ext uri="{BB962C8B-B14F-4D97-AF65-F5344CB8AC3E}">
        <p14:creationId xmlns:p14="http://schemas.microsoft.com/office/powerpoint/2010/main" xmlns="" val="1154055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F4FFCD7-C722-4248-93F7-34764F3AB4E4}" type="datetimeFigureOut">
              <a:rPr lang="tr-TR" smtClean="0"/>
              <a:pPr/>
              <a:t>3.09.2020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8A1B2F0-CA4D-433F-A9D2-E4C48DA61DBA}" type="slidenum">
              <a:rPr lang="tr-TR" smtClean="0"/>
              <a:pPr/>
              <a:t>‹#›</a:t>
            </a:fld>
            <a:endParaRPr lang="tr-TR"/>
          </a:p>
        </p:txBody>
      </p:sp>
    </p:spTree>
    <p:extLst>
      <p:ext uri="{BB962C8B-B14F-4D97-AF65-F5344CB8AC3E}">
        <p14:creationId xmlns:p14="http://schemas.microsoft.com/office/powerpoint/2010/main" xmlns="" val="2613061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F4FFCD7-C722-4248-93F7-34764F3AB4E4}" type="datetimeFigureOut">
              <a:rPr lang="tr-TR" smtClean="0"/>
              <a:pPr/>
              <a:t>3.09.2020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8A1B2F0-CA4D-433F-A9D2-E4C48DA61DBA}" type="slidenum">
              <a:rPr lang="tr-TR" smtClean="0"/>
              <a:pPr/>
              <a:t>‹#›</a:t>
            </a:fld>
            <a:endParaRPr lang="tr-TR"/>
          </a:p>
        </p:txBody>
      </p:sp>
    </p:spTree>
    <p:extLst>
      <p:ext uri="{BB962C8B-B14F-4D97-AF65-F5344CB8AC3E}">
        <p14:creationId xmlns:p14="http://schemas.microsoft.com/office/powerpoint/2010/main" xmlns="" val="1806750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F4FFCD7-C722-4248-93F7-34764F3AB4E4}" type="datetimeFigureOut">
              <a:rPr lang="tr-TR" smtClean="0"/>
              <a:pPr/>
              <a:t>3.09.2020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8A1B2F0-CA4D-433F-A9D2-E4C48DA61DBA}" type="slidenum">
              <a:rPr lang="tr-TR" smtClean="0"/>
              <a:pPr/>
              <a:t>‹#›</a:t>
            </a:fld>
            <a:endParaRPr lang="tr-TR"/>
          </a:p>
        </p:txBody>
      </p:sp>
    </p:spTree>
    <p:extLst>
      <p:ext uri="{BB962C8B-B14F-4D97-AF65-F5344CB8AC3E}">
        <p14:creationId xmlns:p14="http://schemas.microsoft.com/office/powerpoint/2010/main" xmlns="" val="2594412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FFCD7-C722-4248-93F7-34764F3AB4E4}" type="datetimeFigureOut">
              <a:rPr lang="tr-TR" smtClean="0"/>
              <a:pPr/>
              <a:t>3.09.2020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1B2F0-CA4D-433F-A9D2-E4C48DA61DBA}" type="slidenum">
              <a:rPr lang="tr-TR" smtClean="0"/>
              <a:pPr/>
              <a:t>‹#›</a:t>
            </a:fld>
            <a:endParaRPr lang="tr-TR"/>
          </a:p>
        </p:txBody>
      </p:sp>
    </p:spTree>
    <p:extLst>
      <p:ext uri="{BB962C8B-B14F-4D97-AF65-F5344CB8AC3E}">
        <p14:creationId xmlns:p14="http://schemas.microsoft.com/office/powerpoint/2010/main" xmlns="" val="3565419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zoom.us/tes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pps.apple.com/us/app/id546505307" TargetMode="External"/><Relationship Id="rId2" Type="http://schemas.openxmlformats.org/officeDocument/2006/relationships/hyperlink" Target="https://zoom.us/download" TargetMode="External"/><Relationship Id="rId1" Type="http://schemas.openxmlformats.org/officeDocument/2006/relationships/slideLayout" Target="../slideLayouts/slideLayout2.xml"/><Relationship Id="rId4" Type="http://schemas.openxmlformats.org/officeDocument/2006/relationships/hyperlink" Target="https://play.google.com/store/apps/details?id=us.zoom.videomeetings"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73925" y="1628800"/>
            <a:ext cx="7772400" cy="1470025"/>
          </a:xfrm>
        </p:spPr>
        <p:txBody>
          <a:bodyPr/>
          <a:lstStyle/>
          <a:p>
            <a:r>
              <a:rPr lang="tr-TR" b="1" dirty="0" smtClean="0"/>
              <a:t>ZOOM KULLANIMI</a:t>
            </a:r>
            <a:endParaRPr lang="tr-TR" b="1" dirty="0"/>
          </a:p>
        </p:txBody>
      </p:sp>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88562" y="3140968"/>
            <a:ext cx="2143125" cy="2143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Metin kutusu 3"/>
          <p:cNvSpPr txBox="1"/>
          <p:nvPr/>
        </p:nvSpPr>
        <p:spPr>
          <a:xfrm>
            <a:off x="2987824" y="5805264"/>
            <a:ext cx="3355406" cy="646331"/>
          </a:xfrm>
          <a:prstGeom prst="rect">
            <a:avLst/>
          </a:prstGeom>
          <a:noFill/>
        </p:spPr>
        <p:txBody>
          <a:bodyPr wrap="none" rtlCol="0">
            <a:spAutoFit/>
          </a:bodyPr>
          <a:lstStyle/>
          <a:p>
            <a:r>
              <a:rPr lang="tr-TR" b="1" dirty="0" smtClean="0"/>
              <a:t>Samsun İl Milli Eğitim Müdürlüğü</a:t>
            </a:r>
          </a:p>
          <a:p>
            <a:pPr algn="ctr"/>
            <a:r>
              <a:rPr lang="tr-TR" b="1" dirty="0" smtClean="0"/>
              <a:t>Ağustos 2020</a:t>
            </a:r>
            <a:endParaRPr lang="tr-TR" b="1" dirty="0"/>
          </a:p>
        </p:txBody>
      </p:sp>
    </p:spTree>
    <p:extLst>
      <p:ext uri="{BB962C8B-B14F-4D97-AF65-F5344CB8AC3E}">
        <p14:creationId xmlns:p14="http://schemas.microsoft.com/office/powerpoint/2010/main" xmlns="" val="1456114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normAutofit/>
          </a:bodyPr>
          <a:lstStyle/>
          <a:p>
            <a:r>
              <a:rPr lang="tr-TR" dirty="0" smtClean="0"/>
              <a:t>Toplantı Oluşturma</a:t>
            </a:r>
            <a:endParaRPr lang="tr-TR" dirty="0"/>
          </a:p>
        </p:txBody>
      </p:sp>
      <p:pic>
        <p:nvPicPr>
          <p:cNvPr id="2048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0825"/>
          <a:stretch/>
        </p:blipFill>
        <p:spPr bwMode="auto">
          <a:xfrm>
            <a:off x="287483" y="2780928"/>
            <a:ext cx="8555790" cy="14253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Metin kutusu 4"/>
          <p:cNvSpPr txBox="1"/>
          <p:nvPr/>
        </p:nvSpPr>
        <p:spPr>
          <a:xfrm>
            <a:off x="128167" y="1580599"/>
            <a:ext cx="9015833" cy="1631216"/>
          </a:xfrm>
          <a:prstGeom prst="rect">
            <a:avLst/>
          </a:prstGeom>
          <a:noFill/>
        </p:spPr>
        <p:txBody>
          <a:bodyPr wrap="square" rtlCol="0">
            <a:spAutoFit/>
          </a:bodyPr>
          <a:lstStyle/>
          <a:p>
            <a:r>
              <a:rPr lang="tr-TR" sz="2000" dirty="0" smtClean="0"/>
              <a:t>Zoom.us adresine girip, </a:t>
            </a:r>
            <a:r>
              <a:rPr lang="tr-TR" sz="2000" b="1" dirty="0" smtClean="0"/>
              <a:t>«My </a:t>
            </a:r>
            <a:r>
              <a:rPr lang="tr-TR" sz="2000" b="1" dirty="0" err="1" smtClean="0"/>
              <a:t>Account</a:t>
            </a:r>
            <a:r>
              <a:rPr lang="tr-TR" sz="2000" b="1" dirty="0" smtClean="0"/>
              <a:t>» </a:t>
            </a:r>
            <a:r>
              <a:rPr lang="tr-TR" sz="2000" dirty="0" smtClean="0"/>
              <a:t>tan sisteme üye olabilirsiniz.</a:t>
            </a:r>
          </a:p>
          <a:p>
            <a:r>
              <a:rPr lang="tr-TR" sz="2000" dirty="0" smtClean="0"/>
              <a:t>Sayfa üzerinde sağ tıklayıp «Türkçe Diline Çevir» diyerek Türkçe ye otomatik çevirebilirsiniz.</a:t>
            </a:r>
          </a:p>
          <a:p>
            <a:endParaRPr lang="tr-TR" sz="2000" dirty="0"/>
          </a:p>
          <a:p>
            <a:endParaRPr lang="tr-TR" sz="2000" dirty="0"/>
          </a:p>
        </p:txBody>
      </p:sp>
      <p:sp>
        <p:nvSpPr>
          <p:cNvPr id="8" name="Metin kutusu 7"/>
          <p:cNvSpPr txBox="1"/>
          <p:nvPr/>
        </p:nvSpPr>
        <p:spPr>
          <a:xfrm>
            <a:off x="331832" y="4213687"/>
            <a:ext cx="7408888" cy="1200329"/>
          </a:xfrm>
          <a:prstGeom prst="rect">
            <a:avLst/>
          </a:prstGeom>
          <a:noFill/>
        </p:spPr>
        <p:txBody>
          <a:bodyPr wrap="none" rtlCol="0">
            <a:spAutoFit/>
          </a:bodyPr>
          <a:lstStyle/>
          <a:p>
            <a:r>
              <a:rPr lang="tr-TR" dirty="0" smtClean="0"/>
              <a:t>Üye olduktan Sonra, zoom.us a tekrar giriş yapıp,</a:t>
            </a:r>
          </a:p>
          <a:p>
            <a:r>
              <a:rPr lang="tr-TR" b="1" dirty="0" smtClean="0"/>
              <a:t>«Schedule a Meeting» </a:t>
            </a:r>
            <a:r>
              <a:rPr lang="tr-TR" dirty="0" smtClean="0"/>
              <a:t>ileri tarih ve saatli bir toplantı oluşturabilir</a:t>
            </a:r>
          </a:p>
          <a:p>
            <a:r>
              <a:rPr lang="tr-TR" b="1" dirty="0" smtClean="0"/>
              <a:t>«Host A Meeting» </a:t>
            </a:r>
            <a:r>
              <a:rPr lang="tr-TR" dirty="0" smtClean="0"/>
              <a:t>ten anında varsayılan ayarlarla bir toplantı başlatabilirsiniz.</a:t>
            </a:r>
            <a:endParaRPr lang="tr-TR" dirty="0"/>
          </a:p>
          <a:p>
            <a:endParaRPr lang="tr-TR" dirty="0"/>
          </a:p>
        </p:txBody>
      </p:sp>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8167" y="5366815"/>
            <a:ext cx="8715106" cy="5914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63890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2060848"/>
            <a:ext cx="6480720" cy="43511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Başlık 3"/>
          <p:cNvSpPr>
            <a:spLocks noGrp="1"/>
          </p:cNvSpPr>
          <p:nvPr>
            <p:ph type="title"/>
          </p:nvPr>
        </p:nvSpPr>
        <p:spPr>
          <a:xfrm>
            <a:off x="467544" y="188640"/>
            <a:ext cx="8229600" cy="983974"/>
          </a:xfrm>
        </p:spPr>
        <p:txBody>
          <a:bodyPr>
            <a:noAutofit/>
          </a:bodyPr>
          <a:lstStyle/>
          <a:p>
            <a:r>
              <a:rPr lang="tr-TR" sz="3200" b="1" dirty="0" smtClean="0"/>
              <a:t>İleri Tarihli Planlı Bir Toplantı - Ders Oluşturmak</a:t>
            </a:r>
            <a:endParaRPr lang="tr-TR" sz="3200" b="1" dirty="0"/>
          </a:p>
        </p:txBody>
      </p:sp>
      <p:sp>
        <p:nvSpPr>
          <p:cNvPr id="5" name="Metin kutusu 4"/>
          <p:cNvSpPr txBox="1"/>
          <p:nvPr/>
        </p:nvSpPr>
        <p:spPr>
          <a:xfrm>
            <a:off x="323528" y="1388638"/>
            <a:ext cx="7806496" cy="923330"/>
          </a:xfrm>
          <a:prstGeom prst="rect">
            <a:avLst/>
          </a:prstGeom>
          <a:noFill/>
        </p:spPr>
        <p:txBody>
          <a:bodyPr wrap="none" rtlCol="0">
            <a:spAutoFit/>
          </a:bodyPr>
          <a:lstStyle/>
          <a:p>
            <a:r>
              <a:rPr lang="tr-TR" b="1" dirty="0" smtClean="0"/>
              <a:t>Web tarayıcınızdan Zoom.us giriş yapın</a:t>
            </a:r>
          </a:p>
          <a:p>
            <a:r>
              <a:rPr lang="tr-TR" b="1" dirty="0" smtClean="0"/>
              <a:t>Sağ üstten  «Schedule a Meeting» </a:t>
            </a:r>
            <a:r>
              <a:rPr lang="tr-TR" dirty="0" smtClean="0"/>
              <a:t>ileri tarih ve saatli bir toplantı oluşturabilirsiniz.</a:t>
            </a:r>
          </a:p>
          <a:p>
            <a:endParaRPr lang="tr-TR" dirty="0"/>
          </a:p>
        </p:txBody>
      </p:sp>
    </p:spTree>
    <p:extLst>
      <p:ext uri="{BB962C8B-B14F-4D97-AF65-F5344CB8AC3E}">
        <p14:creationId xmlns:p14="http://schemas.microsoft.com/office/powerpoint/2010/main" xmlns="" val="2528244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548680"/>
            <a:ext cx="6984776" cy="55069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82506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20688"/>
            <a:ext cx="8229600" cy="796950"/>
          </a:xfrm>
        </p:spPr>
        <p:txBody>
          <a:bodyPr>
            <a:normAutofit/>
          </a:bodyPr>
          <a:lstStyle/>
          <a:p>
            <a:r>
              <a:rPr lang="tr-TR" sz="4000" b="1" dirty="0" smtClean="0"/>
              <a:t>Planlı Toplantı Oluşturduktan Sonra </a:t>
            </a:r>
            <a:endParaRPr lang="tr-TR" sz="4000" b="1" dirty="0"/>
          </a:p>
        </p:txBody>
      </p:sp>
      <p:pic>
        <p:nvPicPr>
          <p:cNvPr id="2150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0701" y="1772816"/>
            <a:ext cx="6295556" cy="13681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3221446"/>
            <a:ext cx="2686050" cy="12156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Metin kutusu 3"/>
          <p:cNvSpPr txBox="1"/>
          <p:nvPr/>
        </p:nvSpPr>
        <p:spPr>
          <a:xfrm>
            <a:off x="755576" y="4420977"/>
            <a:ext cx="7416824" cy="923330"/>
          </a:xfrm>
          <a:prstGeom prst="rect">
            <a:avLst/>
          </a:prstGeom>
          <a:noFill/>
        </p:spPr>
        <p:txBody>
          <a:bodyPr wrap="square" rtlCol="0">
            <a:spAutoFit/>
          </a:bodyPr>
          <a:lstStyle/>
          <a:p>
            <a:pPr algn="just"/>
            <a:r>
              <a:rPr lang="tr-TR" dirty="0" smtClean="0"/>
              <a:t>Yandaki Toplantı İD ve şifreyi ilgilere göndererek veya «Davetiyeyi Kopyala» deyip bu bilgileri göndererek, </a:t>
            </a:r>
            <a:r>
              <a:rPr lang="tr-TR" dirty="0" err="1" smtClean="0"/>
              <a:t>İd</a:t>
            </a:r>
            <a:r>
              <a:rPr lang="tr-TR" dirty="0" smtClean="0"/>
              <a:t> ve Parolalar hakkında bilgileri paylaşabilirsiniz.</a:t>
            </a:r>
            <a:endParaRPr lang="tr-TR" dirty="0"/>
          </a:p>
        </p:txBody>
      </p:sp>
    </p:spTree>
    <p:extLst>
      <p:ext uri="{BB962C8B-B14F-4D97-AF65-F5344CB8AC3E}">
        <p14:creationId xmlns:p14="http://schemas.microsoft.com/office/powerpoint/2010/main" xmlns="" val="2358660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57200" y="274638"/>
            <a:ext cx="8229600" cy="562074"/>
          </a:xfrm>
        </p:spPr>
        <p:txBody>
          <a:bodyPr>
            <a:normAutofit fontScale="90000"/>
          </a:bodyPr>
          <a:lstStyle/>
          <a:p>
            <a:r>
              <a:rPr lang="tr-TR" sz="4000" b="1" dirty="0" smtClean="0"/>
              <a:t>Anlık Toplantı Oluşturmak</a:t>
            </a:r>
            <a:endParaRPr lang="tr-TR" sz="4000" b="1" dirty="0"/>
          </a:p>
        </p:txBody>
      </p:sp>
      <p:pic>
        <p:nvPicPr>
          <p:cNvPr id="2253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548" y="2734125"/>
            <a:ext cx="7684922" cy="31683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1" y="862397"/>
            <a:ext cx="8784976" cy="18722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Oval 5"/>
          <p:cNvSpPr/>
          <p:nvPr/>
        </p:nvSpPr>
        <p:spPr>
          <a:xfrm>
            <a:off x="7164288" y="1700808"/>
            <a:ext cx="864096"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00551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496944" cy="792088"/>
          </a:xfrm>
        </p:spPr>
        <p:txBody>
          <a:bodyPr>
            <a:noAutofit/>
          </a:bodyPr>
          <a:lstStyle/>
          <a:p>
            <a:r>
              <a:rPr lang="tr-TR" sz="3200" b="1" dirty="0" smtClean="0"/>
              <a:t>Anlık Toplantıyı </a:t>
            </a:r>
            <a:r>
              <a:rPr lang="tr-TR" sz="3200" b="1" dirty="0"/>
              <a:t>Nasıl Başlatabilirim</a:t>
            </a:r>
            <a:r>
              <a:rPr lang="tr-TR" sz="3200" b="1" dirty="0" smtClean="0"/>
              <a:t>?</a:t>
            </a:r>
            <a:endParaRPr lang="tr-TR" sz="3200" dirty="0"/>
          </a:p>
        </p:txBody>
      </p:sp>
      <p:sp>
        <p:nvSpPr>
          <p:cNvPr id="3" name="İçerik Yer Tutucusu 2"/>
          <p:cNvSpPr>
            <a:spLocks noGrp="1"/>
          </p:cNvSpPr>
          <p:nvPr>
            <p:ph idx="1"/>
          </p:nvPr>
        </p:nvSpPr>
        <p:spPr>
          <a:xfrm>
            <a:off x="467544" y="1268760"/>
            <a:ext cx="8229600" cy="4525963"/>
          </a:xfrm>
        </p:spPr>
        <p:txBody>
          <a:bodyPr>
            <a:noAutofit/>
          </a:bodyPr>
          <a:lstStyle/>
          <a:p>
            <a:r>
              <a:rPr lang="tr-TR" sz="2400" dirty="0" smtClean="0"/>
              <a:t>Ekran </a:t>
            </a:r>
            <a:r>
              <a:rPr lang="tr-TR" sz="2400" dirty="0"/>
              <a:t>paylaşımı (video yok) veya sadece sesli toplantı için anında toplantı başlatmak isterseniz, Giriş sekmesinde "</a:t>
            </a:r>
            <a:r>
              <a:rPr lang="tr-TR" sz="2400" b="1" dirty="0"/>
              <a:t>Start </a:t>
            </a:r>
            <a:r>
              <a:rPr lang="tr-TR" sz="2400" b="1" dirty="0" err="1"/>
              <a:t>with</a:t>
            </a:r>
            <a:r>
              <a:rPr lang="tr-TR" sz="2400" b="1" dirty="0"/>
              <a:t> </a:t>
            </a:r>
            <a:r>
              <a:rPr lang="tr-TR" sz="2400" b="1" dirty="0" err="1"/>
              <a:t>no</a:t>
            </a:r>
            <a:r>
              <a:rPr lang="tr-TR" sz="2400" b="1" dirty="0"/>
              <a:t> video</a:t>
            </a:r>
            <a:r>
              <a:rPr lang="tr-TR" sz="2400" dirty="0"/>
              <a:t>" seçeneğini seçerek bunu yapabilirsiniz.</a:t>
            </a:r>
            <a:br>
              <a:rPr lang="tr-TR" sz="2400" dirty="0"/>
            </a:br>
            <a:r>
              <a:rPr lang="tr-TR" sz="2400" dirty="0"/>
              <a:t>"</a:t>
            </a:r>
            <a:r>
              <a:rPr lang="tr-TR" sz="2400" b="1" dirty="0"/>
              <a:t>Start </a:t>
            </a:r>
            <a:r>
              <a:rPr lang="tr-TR" sz="2400" b="1" dirty="0" err="1"/>
              <a:t>with</a:t>
            </a:r>
            <a:r>
              <a:rPr lang="tr-TR" sz="2400" b="1" dirty="0"/>
              <a:t> </a:t>
            </a:r>
            <a:r>
              <a:rPr lang="tr-TR" sz="2400" b="1" dirty="0" err="1"/>
              <a:t>no</a:t>
            </a:r>
            <a:r>
              <a:rPr lang="tr-TR" sz="2400" b="1" dirty="0"/>
              <a:t> video</a:t>
            </a:r>
            <a:r>
              <a:rPr lang="tr-TR" sz="2400" dirty="0"/>
              <a:t>" seçeneğini seçtikten sonra toplantınız başlar.</a:t>
            </a:r>
          </a:p>
          <a:p>
            <a:r>
              <a:rPr lang="tr-TR" sz="2400" b="1" dirty="0"/>
              <a:t>Sesli Konferans:</a:t>
            </a:r>
            <a:r>
              <a:rPr lang="tr-TR" sz="2400" dirty="0"/>
              <a:t> Video veya içerik paylaşımı olmadan buluşma (yalnızca ses).</a:t>
            </a:r>
          </a:p>
          <a:p>
            <a:r>
              <a:rPr lang="tr-TR" sz="2400" b="1" dirty="0"/>
              <a:t>Ekranı Paylaş:</a:t>
            </a:r>
            <a:r>
              <a:rPr lang="tr-TR" sz="2400" dirty="0"/>
              <a:t> Yalnızca sesle içerik paylaşma (video kapalı).</a:t>
            </a:r>
          </a:p>
          <a:p>
            <a:r>
              <a:rPr lang="tr-TR" sz="2400" b="1" dirty="0"/>
              <a:t>Başkalarını Davet Et:</a:t>
            </a:r>
            <a:r>
              <a:rPr lang="tr-TR" sz="2400" dirty="0"/>
              <a:t> Başkalarına toplantınıza katılmaları için davetiye gönderin.</a:t>
            </a:r>
          </a:p>
          <a:p>
            <a:r>
              <a:rPr lang="tr-TR" sz="2400" b="1" dirty="0"/>
              <a:t>Not:</a:t>
            </a:r>
            <a:r>
              <a:rPr lang="tr-TR" sz="2400" dirty="0"/>
              <a:t> Ekran paylaşma toplantısı sırasında video otomatik olarak açılmaz. Toplantı sırasında videonuzu / kameranızı "Başlatmanız" gerekir.</a:t>
            </a:r>
          </a:p>
          <a:p>
            <a:endParaRPr lang="tr-TR" sz="2400" dirty="0"/>
          </a:p>
        </p:txBody>
      </p:sp>
    </p:spTree>
    <p:extLst>
      <p:ext uri="{BB962C8B-B14F-4D97-AF65-F5344CB8AC3E}">
        <p14:creationId xmlns:p14="http://schemas.microsoft.com/office/powerpoint/2010/main" xmlns="" val="3301249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012" b="5116"/>
          <a:stretch/>
        </p:blipFill>
        <p:spPr bwMode="auto">
          <a:xfrm>
            <a:off x="3275856" y="3372591"/>
            <a:ext cx="5172912" cy="26719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55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332656"/>
            <a:ext cx="4392488" cy="28862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395536" y="251944"/>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p:cNvSpPr/>
          <p:nvPr/>
        </p:nvSpPr>
        <p:spPr>
          <a:xfrm>
            <a:off x="2987824" y="3172345"/>
            <a:ext cx="2016224" cy="19382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5724128" y="611984"/>
            <a:ext cx="2520280" cy="2554545"/>
          </a:xfrm>
          <a:prstGeom prst="rect">
            <a:avLst/>
          </a:prstGeom>
          <a:noFill/>
        </p:spPr>
        <p:txBody>
          <a:bodyPr wrap="square" rtlCol="0">
            <a:spAutoFit/>
          </a:bodyPr>
          <a:lstStyle/>
          <a:p>
            <a:pPr algn="ctr"/>
            <a:r>
              <a:rPr lang="tr-TR" sz="2000" b="1" dirty="0" smtClean="0"/>
              <a:t>Anlık Toplantı Başlatıldığında Sol Üstte Bulunan Ünlem simgesine tıklandığında aşağıdaki bağlantı bilgileri ekranı açılacaktır.  </a:t>
            </a:r>
            <a:endParaRPr lang="tr-TR" sz="2000" b="1" dirty="0"/>
          </a:p>
        </p:txBody>
      </p:sp>
      <p:sp>
        <p:nvSpPr>
          <p:cNvPr id="9" name="Metin kutusu 8"/>
          <p:cNvSpPr txBox="1"/>
          <p:nvPr/>
        </p:nvSpPr>
        <p:spPr>
          <a:xfrm>
            <a:off x="287524" y="3461882"/>
            <a:ext cx="2520280" cy="2862322"/>
          </a:xfrm>
          <a:prstGeom prst="rect">
            <a:avLst/>
          </a:prstGeom>
          <a:noFill/>
        </p:spPr>
        <p:txBody>
          <a:bodyPr wrap="square" rtlCol="0">
            <a:spAutoFit/>
          </a:bodyPr>
          <a:lstStyle/>
          <a:p>
            <a:pPr algn="ctr"/>
            <a:r>
              <a:rPr lang="tr-TR" sz="2000" b="1" dirty="0" smtClean="0"/>
              <a:t>bağlantı bilgileri ekranından Toplantı İD ve Parolasını görüp, </a:t>
            </a:r>
            <a:r>
              <a:rPr lang="tr-TR" sz="2000" b="1" dirty="0" err="1" smtClean="0"/>
              <a:t>kopyalıp</a:t>
            </a:r>
            <a:r>
              <a:rPr lang="tr-TR" sz="2000" b="1" dirty="0" smtClean="0"/>
              <a:t>, katılımcılarla veya öğrencilerle paylaşılarak </a:t>
            </a:r>
            <a:r>
              <a:rPr lang="tr-TR" sz="2000" b="1" dirty="0" err="1" smtClean="0"/>
              <a:t>tıoplantıya</a:t>
            </a:r>
            <a:r>
              <a:rPr lang="tr-TR" sz="2000" b="1" dirty="0" smtClean="0"/>
              <a:t> katılmaları istenir.</a:t>
            </a:r>
            <a:endParaRPr lang="tr-TR" sz="2000" b="1" dirty="0"/>
          </a:p>
        </p:txBody>
      </p:sp>
    </p:spTree>
    <p:extLst>
      <p:ext uri="{BB962C8B-B14F-4D97-AF65-F5344CB8AC3E}">
        <p14:creationId xmlns:p14="http://schemas.microsoft.com/office/powerpoint/2010/main" xmlns="" val="2735732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764703"/>
            <a:ext cx="8640960" cy="56670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Metin kutusu 3"/>
          <p:cNvSpPr txBox="1"/>
          <p:nvPr/>
        </p:nvSpPr>
        <p:spPr>
          <a:xfrm>
            <a:off x="467544" y="5517232"/>
            <a:ext cx="2702856" cy="369332"/>
          </a:xfrm>
          <a:prstGeom prst="rect">
            <a:avLst/>
          </a:prstGeom>
          <a:noFill/>
        </p:spPr>
        <p:txBody>
          <a:bodyPr wrap="none" rtlCol="0">
            <a:spAutoFit/>
          </a:bodyPr>
          <a:lstStyle/>
          <a:p>
            <a:r>
              <a:rPr lang="tr-TR" dirty="0" smtClean="0">
                <a:solidFill>
                  <a:schemeClr val="bg1"/>
                </a:solidFill>
              </a:rPr>
              <a:t>Mikrofon  Açma /Kapatma </a:t>
            </a:r>
            <a:endParaRPr lang="tr-TR" dirty="0">
              <a:solidFill>
                <a:schemeClr val="bg1"/>
              </a:solidFill>
            </a:endParaRPr>
          </a:p>
        </p:txBody>
      </p:sp>
      <p:cxnSp>
        <p:nvCxnSpPr>
          <p:cNvPr id="6" name="Düz Ok Bağlayıcısı 5"/>
          <p:cNvCxnSpPr/>
          <p:nvPr/>
        </p:nvCxnSpPr>
        <p:spPr>
          <a:xfrm flipV="1">
            <a:off x="485338" y="5783198"/>
            <a:ext cx="288032" cy="2067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395536" y="4941168"/>
            <a:ext cx="2553776" cy="369332"/>
          </a:xfrm>
          <a:prstGeom prst="rect">
            <a:avLst/>
          </a:prstGeom>
          <a:noFill/>
        </p:spPr>
        <p:txBody>
          <a:bodyPr wrap="none" rtlCol="0">
            <a:spAutoFit/>
          </a:bodyPr>
          <a:lstStyle/>
          <a:p>
            <a:r>
              <a:rPr lang="tr-TR" dirty="0" smtClean="0">
                <a:solidFill>
                  <a:schemeClr val="bg1"/>
                </a:solidFill>
              </a:rPr>
              <a:t>Kamera  Açma /Kapatma </a:t>
            </a:r>
            <a:endParaRPr lang="tr-TR" dirty="0">
              <a:solidFill>
                <a:schemeClr val="bg1"/>
              </a:solidFill>
            </a:endParaRPr>
          </a:p>
        </p:txBody>
      </p:sp>
      <p:cxnSp>
        <p:nvCxnSpPr>
          <p:cNvPr id="9" name="Düz Ok Bağlayıcısı 8"/>
          <p:cNvCxnSpPr/>
          <p:nvPr/>
        </p:nvCxnSpPr>
        <p:spPr>
          <a:xfrm flipH="1" flipV="1">
            <a:off x="925770" y="5207134"/>
            <a:ext cx="189846" cy="95817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41213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942" b="5107"/>
          <a:stretch/>
        </p:blipFill>
        <p:spPr bwMode="auto">
          <a:xfrm>
            <a:off x="107504" y="1157788"/>
            <a:ext cx="8912695" cy="50075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 name="Düz Ok Bağlayıcısı 4"/>
          <p:cNvCxnSpPr/>
          <p:nvPr/>
        </p:nvCxnSpPr>
        <p:spPr>
          <a:xfrm flipH="1" flipV="1">
            <a:off x="467544" y="3140968"/>
            <a:ext cx="1296144" cy="244827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Düz Ok Bağlayıcısı 6"/>
          <p:cNvCxnSpPr/>
          <p:nvPr/>
        </p:nvCxnSpPr>
        <p:spPr>
          <a:xfrm flipV="1">
            <a:off x="611560" y="5589240"/>
            <a:ext cx="648072"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323528" y="2780928"/>
            <a:ext cx="1867242" cy="369332"/>
          </a:xfrm>
          <a:prstGeom prst="rect">
            <a:avLst/>
          </a:prstGeom>
          <a:noFill/>
        </p:spPr>
        <p:txBody>
          <a:bodyPr wrap="none" rtlCol="0">
            <a:spAutoFit/>
          </a:bodyPr>
          <a:lstStyle/>
          <a:p>
            <a:r>
              <a:rPr lang="tr-TR" b="1" dirty="0" smtClean="0">
                <a:solidFill>
                  <a:schemeClr val="bg1"/>
                </a:solidFill>
              </a:rPr>
              <a:t>Mikrofon Ayarları</a:t>
            </a:r>
            <a:endParaRPr lang="tr-TR" b="1" dirty="0">
              <a:solidFill>
                <a:schemeClr val="bg1"/>
              </a:solidFill>
            </a:endParaRPr>
          </a:p>
        </p:txBody>
      </p:sp>
    </p:spTree>
    <p:extLst>
      <p:ext uri="{BB962C8B-B14F-4D97-AF65-F5344CB8AC3E}">
        <p14:creationId xmlns:p14="http://schemas.microsoft.com/office/powerpoint/2010/main" xmlns="" val="34606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395536" y="4941168"/>
            <a:ext cx="2553776" cy="369332"/>
          </a:xfrm>
          <a:prstGeom prst="rect">
            <a:avLst/>
          </a:prstGeom>
          <a:noFill/>
        </p:spPr>
        <p:txBody>
          <a:bodyPr wrap="none" rtlCol="0">
            <a:spAutoFit/>
          </a:bodyPr>
          <a:lstStyle/>
          <a:p>
            <a:r>
              <a:rPr lang="tr-TR" dirty="0" smtClean="0">
                <a:solidFill>
                  <a:schemeClr val="bg1"/>
                </a:solidFill>
              </a:rPr>
              <a:t>Kamera  Açma /Kapatma </a:t>
            </a:r>
            <a:endParaRPr lang="tr-TR" dirty="0">
              <a:solidFill>
                <a:schemeClr val="bg1"/>
              </a:solidFill>
            </a:endParaRPr>
          </a:p>
        </p:txBody>
      </p:sp>
      <p:pic>
        <p:nvPicPr>
          <p:cNvPr id="2560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896" b="5685"/>
          <a:stretch/>
        </p:blipFill>
        <p:spPr bwMode="auto">
          <a:xfrm>
            <a:off x="297600" y="1052736"/>
            <a:ext cx="8321017" cy="49717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 name="Düz Ok Bağlayıcısı 4"/>
          <p:cNvCxnSpPr/>
          <p:nvPr/>
        </p:nvCxnSpPr>
        <p:spPr>
          <a:xfrm flipH="1" flipV="1">
            <a:off x="611560" y="4005064"/>
            <a:ext cx="864096" cy="15121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Metin kutusu 6"/>
          <p:cNvSpPr txBox="1"/>
          <p:nvPr/>
        </p:nvSpPr>
        <p:spPr>
          <a:xfrm>
            <a:off x="395536" y="3707740"/>
            <a:ext cx="2355773" cy="369332"/>
          </a:xfrm>
          <a:prstGeom prst="rect">
            <a:avLst/>
          </a:prstGeom>
          <a:noFill/>
        </p:spPr>
        <p:txBody>
          <a:bodyPr wrap="none" rtlCol="0">
            <a:spAutoFit/>
          </a:bodyPr>
          <a:lstStyle/>
          <a:p>
            <a:r>
              <a:rPr lang="tr-TR" b="1" dirty="0" smtClean="0">
                <a:solidFill>
                  <a:schemeClr val="bg1"/>
                </a:solidFill>
              </a:rPr>
              <a:t>Kamera Ayarları Ekranı</a:t>
            </a:r>
            <a:endParaRPr lang="tr-TR" b="1" dirty="0">
              <a:solidFill>
                <a:schemeClr val="bg1"/>
              </a:solidFill>
            </a:endParaRPr>
          </a:p>
        </p:txBody>
      </p:sp>
      <p:cxnSp>
        <p:nvCxnSpPr>
          <p:cNvPr id="11" name="Düz Ok Bağlayıcısı 10"/>
          <p:cNvCxnSpPr/>
          <p:nvPr/>
        </p:nvCxnSpPr>
        <p:spPr>
          <a:xfrm flipV="1">
            <a:off x="797081" y="5585202"/>
            <a:ext cx="916848"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57835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634082"/>
          </a:xfrm>
        </p:spPr>
        <p:txBody>
          <a:bodyPr>
            <a:normAutofit fontScale="90000"/>
          </a:bodyPr>
          <a:lstStyle/>
          <a:p>
            <a:r>
              <a:rPr lang="tr-TR" b="1" dirty="0" smtClean="0"/>
              <a:t>Sistem Gereksinimleri</a:t>
            </a:r>
            <a:endParaRPr lang="tr-TR" b="1" dirty="0"/>
          </a:p>
        </p:txBody>
      </p:sp>
      <p:sp>
        <p:nvSpPr>
          <p:cNvPr id="4" name="İçerik Yer Tutucusu 3"/>
          <p:cNvSpPr>
            <a:spLocks noGrp="1"/>
          </p:cNvSpPr>
          <p:nvPr>
            <p:ph idx="1"/>
          </p:nvPr>
        </p:nvSpPr>
        <p:spPr>
          <a:xfrm>
            <a:off x="179512" y="1628800"/>
            <a:ext cx="4104456" cy="4525963"/>
          </a:xfrm>
        </p:spPr>
        <p:txBody>
          <a:bodyPr>
            <a:noAutofit/>
          </a:bodyPr>
          <a:lstStyle/>
          <a:p>
            <a:pPr marL="0" indent="0">
              <a:buNone/>
            </a:pPr>
            <a:r>
              <a:rPr lang="tr-TR" sz="1800" b="1" dirty="0" smtClean="0"/>
              <a:t>Sistem Gereksinimleri</a:t>
            </a:r>
          </a:p>
          <a:p>
            <a:r>
              <a:rPr lang="tr-TR" sz="1800" dirty="0" smtClean="0"/>
              <a:t>İnternet Bağlantısı - kablolu yada kablosuz (3G/4G/LTE)</a:t>
            </a:r>
          </a:p>
          <a:p>
            <a:r>
              <a:rPr lang="tr-TR" sz="1800" dirty="0" smtClean="0"/>
              <a:t>Mikrofon ve Hoparlör</a:t>
            </a:r>
          </a:p>
          <a:p>
            <a:r>
              <a:rPr lang="tr-TR" sz="1800" dirty="0" smtClean="0"/>
              <a:t>Kamera</a:t>
            </a:r>
          </a:p>
          <a:p>
            <a:r>
              <a:rPr lang="tr-TR" sz="1800" dirty="0" smtClean="0"/>
              <a:t>İşletim Sistemleri</a:t>
            </a:r>
          </a:p>
          <a:p>
            <a:r>
              <a:rPr lang="tr-TR" sz="1800" dirty="0" err="1" smtClean="0"/>
              <a:t>MacOs</a:t>
            </a:r>
            <a:r>
              <a:rPr lang="tr-TR" sz="1800" dirty="0" smtClean="0"/>
              <a:t> X (</a:t>
            </a:r>
            <a:r>
              <a:rPr lang="tr-TR" sz="1800" dirty="0" err="1" smtClean="0"/>
              <a:t>MacOS</a:t>
            </a:r>
            <a:r>
              <a:rPr lang="tr-TR" sz="1800" dirty="0" smtClean="0"/>
              <a:t> 10.7 yada ileri sürüm) </a:t>
            </a:r>
          </a:p>
          <a:p>
            <a:r>
              <a:rPr lang="tr-TR" sz="1800" dirty="0" smtClean="0"/>
              <a:t>Windows 10, 8.1, 8, 7</a:t>
            </a:r>
          </a:p>
          <a:p>
            <a:r>
              <a:rPr lang="tr-TR" sz="1800" dirty="0" err="1" smtClean="0"/>
              <a:t>Red</a:t>
            </a:r>
            <a:r>
              <a:rPr lang="tr-TR" sz="1800" dirty="0" smtClean="0"/>
              <a:t> Hat Enterprise Linux 6.4 yada ileri sürüm</a:t>
            </a:r>
          </a:p>
          <a:p>
            <a:r>
              <a:rPr lang="tr-TR" sz="1800" dirty="0" err="1" smtClean="0"/>
              <a:t>iOS</a:t>
            </a:r>
            <a:r>
              <a:rPr lang="tr-TR" sz="1800" dirty="0" smtClean="0"/>
              <a:t> 7.0 yada ileri sürüm</a:t>
            </a:r>
          </a:p>
          <a:p>
            <a:r>
              <a:rPr lang="tr-TR" sz="1800" dirty="0" err="1" smtClean="0"/>
              <a:t>iPadOS</a:t>
            </a:r>
            <a:r>
              <a:rPr lang="tr-TR" sz="1800" dirty="0" smtClean="0"/>
              <a:t> 13 yada ileri sürüm</a:t>
            </a:r>
          </a:p>
          <a:p>
            <a:r>
              <a:rPr lang="tr-TR" sz="1800" dirty="0" err="1" smtClean="0"/>
              <a:t>Android</a:t>
            </a:r>
            <a:r>
              <a:rPr lang="tr-TR" sz="1800" dirty="0" smtClean="0"/>
              <a:t> 6.0x yada ileri sürüm</a:t>
            </a:r>
          </a:p>
        </p:txBody>
      </p:sp>
      <p:sp>
        <p:nvSpPr>
          <p:cNvPr id="5" name="Dikdörtgen 4"/>
          <p:cNvSpPr/>
          <p:nvPr/>
        </p:nvSpPr>
        <p:spPr>
          <a:xfrm>
            <a:off x="4451495" y="1340768"/>
            <a:ext cx="4572000" cy="3539430"/>
          </a:xfrm>
          <a:prstGeom prst="rect">
            <a:avLst/>
          </a:prstGeom>
        </p:spPr>
        <p:txBody>
          <a:bodyPr>
            <a:spAutoFit/>
          </a:bodyPr>
          <a:lstStyle/>
          <a:p>
            <a:pPr lvl="0">
              <a:spcBef>
                <a:spcPct val="20000"/>
              </a:spcBef>
            </a:pPr>
            <a:r>
              <a:rPr lang="tr-TR" sz="2000" b="1" dirty="0">
                <a:solidFill>
                  <a:prstClr val="black"/>
                </a:solidFill>
              </a:rPr>
              <a:t>Tarayıcılar</a:t>
            </a:r>
          </a:p>
          <a:p>
            <a:pPr marL="342900" lvl="0" indent="-342900">
              <a:spcBef>
                <a:spcPct val="20000"/>
              </a:spcBef>
              <a:buFont typeface="Arial" panose="020B0604020202020204" pitchFamily="34" charset="0"/>
              <a:buChar char="•"/>
            </a:pPr>
            <a:r>
              <a:rPr lang="tr-TR" sz="2000" dirty="0">
                <a:solidFill>
                  <a:prstClr val="black"/>
                </a:solidFill>
              </a:rPr>
              <a:t>Windows: </a:t>
            </a:r>
            <a:r>
              <a:rPr lang="tr-TR" sz="2000" dirty="0" err="1">
                <a:solidFill>
                  <a:prstClr val="black"/>
                </a:solidFill>
              </a:rPr>
              <a:t>Edge</a:t>
            </a:r>
            <a:r>
              <a:rPr lang="tr-TR" sz="2000" dirty="0">
                <a:solidFill>
                  <a:prstClr val="black"/>
                </a:solidFill>
              </a:rPr>
              <a:t> 12+, IE 11+, </a:t>
            </a:r>
            <a:r>
              <a:rPr lang="tr-TR" sz="2000" dirty="0" err="1">
                <a:solidFill>
                  <a:prstClr val="black"/>
                </a:solidFill>
              </a:rPr>
              <a:t>Firefox</a:t>
            </a:r>
            <a:r>
              <a:rPr lang="tr-TR" sz="2000" dirty="0">
                <a:solidFill>
                  <a:prstClr val="black"/>
                </a:solidFill>
              </a:rPr>
              <a:t> 27+, </a:t>
            </a:r>
            <a:r>
              <a:rPr lang="tr-TR" sz="2000" dirty="0" err="1">
                <a:solidFill>
                  <a:prstClr val="black"/>
                </a:solidFill>
              </a:rPr>
              <a:t>Chrome</a:t>
            </a:r>
            <a:r>
              <a:rPr lang="tr-TR" sz="2000" dirty="0">
                <a:solidFill>
                  <a:prstClr val="black"/>
                </a:solidFill>
              </a:rPr>
              <a:t> 30+</a:t>
            </a:r>
          </a:p>
          <a:p>
            <a:pPr marL="342900" lvl="0" indent="-342900">
              <a:spcBef>
                <a:spcPct val="20000"/>
              </a:spcBef>
              <a:buFont typeface="Arial" panose="020B0604020202020204" pitchFamily="34" charset="0"/>
              <a:buChar char="•"/>
            </a:pPr>
            <a:r>
              <a:rPr lang="tr-TR" sz="2000" dirty="0">
                <a:solidFill>
                  <a:prstClr val="black"/>
                </a:solidFill>
              </a:rPr>
              <a:t>Mac: Safari 7+, </a:t>
            </a:r>
            <a:r>
              <a:rPr lang="tr-TR" sz="2000" dirty="0" err="1">
                <a:solidFill>
                  <a:prstClr val="black"/>
                </a:solidFill>
              </a:rPr>
              <a:t>Firefox</a:t>
            </a:r>
            <a:r>
              <a:rPr lang="tr-TR" sz="2000" dirty="0">
                <a:solidFill>
                  <a:prstClr val="black"/>
                </a:solidFill>
              </a:rPr>
              <a:t> 27+, </a:t>
            </a:r>
            <a:r>
              <a:rPr lang="tr-TR" sz="2000" dirty="0" err="1">
                <a:solidFill>
                  <a:prstClr val="black"/>
                </a:solidFill>
              </a:rPr>
              <a:t>Chrome</a:t>
            </a:r>
            <a:r>
              <a:rPr lang="tr-TR" sz="2000" dirty="0">
                <a:solidFill>
                  <a:prstClr val="black"/>
                </a:solidFill>
              </a:rPr>
              <a:t> 30+</a:t>
            </a:r>
          </a:p>
          <a:p>
            <a:pPr marL="342900" lvl="0" indent="-342900">
              <a:spcBef>
                <a:spcPct val="20000"/>
              </a:spcBef>
              <a:buFont typeface="Arial" panose="020B0604020202020204" pitchFamily="34" charset="0"/>
              <a:buChar char="•"/>
            </a:pPr>
            <a:r>
              <a:rPr lang="tr-TR" sz="2000" dirty="0">
                <a:solidFill>
                  <a:prstClr val="black"/>
                </a:solidFill>
              </a:rPr>
              <a:t>Linux: </a:t>
            </a:r>
            <a:r>
              <a:rPr lang="tr-TR" sz="2000" dirty="0" err="1">
                <a:solidFill>
                  <a:prstClr val="black"/>
                </a:solidFill>
              </a:rPr>
              <a:t>Firefox</a:t>
            </a:r>
            <a:r>
              <a:rPr lang="tr-TR" sz="2000" dirty="0">
                <a:solidFill>
                  <a:prstClr val="black"/>
                </a:solidFill>
              </a:rPr>
              <a:t> 27+, </a:t>
            </a:r>
            <a:r>
              <a:rPr lang="tr-TR" sz="2000" dirty="0" err="1">
                <a:solidFill>
                  <a:prstClr val="black"/>
                </a:solidFill>
              </a:rPr>
              <a:t>Chrome</a:t>
            </a:r>
            <a:r>
              <a:rPr lang="tr-TR" sz="2000" dirty="0">
                <a:solidFill>
                  <a:prstClr val="black"/>
                </a:solidFill>
              </a:rPr>
              <a:t> 30+</a:t>
            </a:r>
          </a:p>
          <a:p>
            <a:pPr lvl="0">
              <a:spcBef>
                <a:spcPct val="20000"/>
              </a:spcBef>
            </a:pPr>
            <a:r>
              <a:rPr lang="tr-TR" sz="2000" b="1" dirty="0">
                <a:solidFill>
                  <a:prstClr val="black"/>
                </a:solidFill>
              </a:rPr>
              <a:t>PC İçin Donanım Gereksinimleri</a:t>
            </a:r>
          </a:p>
          <a:p>
            <a:pPr marL="342900" lvl="0" indent="-342900">
              <a:spcBef>
                <a:spcPct val="20000"/>
              </a:spcBef>
              <a:buFont typeface="Arial" panose="020B0604020202020204" pitchFamily="34" charset="0"/>
              <a:buChar char="•"/>
            </a:pPr>
            <a:r>
              <a:rPr lang="tr-TR" sz="2000" dirty="0">
                <a:solidFill>
                  <a:prstClr val="black"/>
                </a:solidFill>
              </a:rPr>
              <a:t>İşlemci: Dual </a:t>
            </a:r>
            <a:r>
              <a:rPr lang="tr-TR" sz="2000" dirty="0" err="1">
                <a:solidFill>
                  <a:prstClr val="black"/>
                </a:solidFill>
              </a:rPr>
              <a:t>Core</a:t>
            </a:r>
            <a:r>
              <a:rPr lang="tr-TR" sz="2000" dirty="0">
                <a:solidFill>
                  <a:prstClr val="black"/>
                </a:solidFill>
              </a:rPr>
              <a:t> 2Ghz yada daha ilerisi (i3/i5/i7 yada AMD eşdeğer)</a:t>
            </a:r>
          </a:p>
          <a:p>
            <a:pPr marL="342900" lvl="0" indent="-342900">
              <a:spcBef>
                <a:spcPct val="20000"/>
              </a:spcBef>
              <a:buFont typeface="Arial" panose="020B0604020202020204" pitchFamily="34" charset="0"/>
              <a:buChar char="•"/>
            </a:pPr>
            <a:r>
              <a:rPr lang="tr-TR" sz="2000" dirty="0">
                <a:solidFill>
                  <a:prstClr val="black"/>
                </a:solidFill>
              </a:rPr>
              <a:t>Bellek: 4GB</a:t>
            </a:r>
          </a:p>
        </p:txBody>
      </p:sp>
      <p:sp>
        <p:nvSpPr>
          <p:cNvPr id="6" name="Dikdörtgen 5"/>
          <p:cNvSpPr/>
          <p:nvPr/>
        </p:nvSpPr>
        <p:spPr>
          <a:xfrm>
            <a:off x="4283968" y="5085184"/>
            <a:ext cx="4572000" cy="1471172"/>
          </a:xfrm>
          <a:prstGeom prst="rect">
            <a:avLst/>
          </a:prstGeom>
        </p:spPr>
        <p:txBody>
          <a:bodyPr>
            <a:spAutoFit/>
          </a:bodyPr>
          <a:lstStyle/>
          <a:p>
            <a:pPr lvl="0">
              <a:spcBef>
                <a:spcPct val="20000"/>
              </a:spcBef>
            </a:pPr>
            <a:r>
              <a:rPr lang="tr-TR" sz="1600" b="1" dirty="0">
                <a:solidFill>
                  <a:prstClr val="black"/>
                </a:solidFill>
              </a:rPr>
              <a:t>Bant Genişliği </a:t>
            </a:r>
            <a:r>
              <a:rPr lang="tr-TR" sz="1600" b="1" dirty="0" err="1">
                <a:solidFill>
                  <a:prstClr val="black"/>
                </a:solidFill>
              </a:rPr>
              <a:t>Gereksimleri</a:t>
            </a:r>
            <a:endParaRPr lang="tr-TR" sz="1600" b="1" dirty="0">
              <a:solidFill>
                <a:prstClr val="black"/>
              </a:solidFill>
            </a:endParaRPr>
          </a:p>
          <a:p>
            <a:pPr marL="342900" lvl="0" indent="-342900">
              <a:spcBef>
                <a:spcPct val="20000"/>
              </a:spcBef>
              <a:buFont typeface="Arial" panose="020B0604020202020204" pitchFamily="34" charset="0"/>
              <a:buChar char="•"/>
            </a:pPr>
            <a:r>
              <a:rPr lang="tr-TR" sz="1600" dirty="0">
                <a:solidFill>
                  <a:prstClr val="black"/>
                </a:solidFill>
              </a:rPr>
              <a:t>https://www.speedtest.net ile bağlantınızın hızını kontrol edebilirsiniz.</a:t>
            </a:r>
          </a:p>
          <a:p>
            <a:pPr marL="342900" lvl="0" indent="-342900">
              <a:spcBef>
                <a:spcPct val="20000"/>
              </a:spcBef>
              <a:buFont typeface="Arial" panose="020B0604020202020204" pitchFamily="34" charset="0"/>
              <a:buChar char="•"/>
            </a:pPr>
            <a:r>
              <a:rPr lang="tr-TR" sz="1600" dirty="0">
                <a:solidFill>
                  <a:prstClr val="black"/>
                </a:solidFill>
              </a:rPr>
              <a:t>600 </a:t>
            </a:r>
            <a:r>
              <a:rPr lang="tr-TR" sz="1600" dirty="0" err="1">
                <a:solidFill>
                  <a:prstClr val="black"/>
                </a:solidFill>
              </a:rPr>
              <a:t>Kbps</a:t>
            </a:r>
            <a:r>
              <a:rPr lang="tr-TR" sz="1600" dirty="0">
                <a:solidFill>
                  <a:prstClr val="black"/>
                </a:solidFill>
              </a:rPr>
              <a:t> (</a:t>
            </a:r>
            <a:r>
              <a:rPr lang="tr-TR" sz="1600" dirty="0" err="1">
                <a:solidFill>
                  <a:prstClr val="black"/>
                </a:solidFill>
              </a:rPr>
              <a:t>up</a:t>
            </a:r>
            <a:r>
              <a:rPr lang="tr-TR" sz="1600" dirty="0">
                <a:solidFill>
                  <a:prstClr val="black"/>
                </a:solidFill>
              </a:rPr>
              <a:t>/</a:t>
            </a:r>
            <a:r>
              <a:rPr lang="tr-TR" sz="1600" dirty="0" err="1">
                <a:solidFill>
                  <a:prstClr val="black"/>
                </a:solidFill>
              </a:rPr>
              <a:t>down</a:t>
            </a:r>
            <a:r>
              <a:rPr lang="tr-TR" sz="1600" dirty="0">
                <a:solidFill>
                  <a:prstClr val="black"/>
                </a:solidFill>
              </a:rPr>
              <a:t>) yüksek kaliteli video için </a:t>
            </a:r>
          </a:p>
          <a:p>
            <a:pPr marL="342900" lvl="0" indent="-342900">
              <a:spcBef>
                <a:spcPct val="20000"/>
              </a:spcBef>
              <a:buFont typeface="Arial" panose="020B0604020202020204" pitchFamily="34" charset="0"/>
              <a:buChar char="•"/>
            </a:pPr>
            <a:r>
              <a:rPr lang="tr-TR" sz="1600" dirty="0">
                <a:solidFill>
                  <a:prstClr val="black"/>
                </a:solidFill>
              </a:rPr>
              <a:t>1.2 </a:t>
            </a:r>
            <a:r>
              <a:rPr lang="tr-TR" sz="1600" dirty="0" err="1">
                <a:solidFill>
                  <a:prstClr val="black"/>
                </a:solidFill>
              </a:rPr>
              <a:t>Mbps</a:t>
            </a:r>
            <a:r>
              <a:rPr lang="tr-TR" sz="1600" dirty="0">
                <a:solidFill>
                  <a:prstClr val="black"/>
                </a:solidFill>
              </a:rPr>
              <a:t> (</a:t>
            </a:r>
            <a:r>
              <a:rPr lang="tr-TR" sz="1600" dirty="0" err="1">
                <a:solidFill>
                  <a:prstClr val="black"/>
                </a:solidFill>
              </a:rPr>
              <a:t>up</a:t>
            </a:r>
            <a:r>
              <a:rPr lang="tr-TR" sz="1600" dirty="0">
                <a:solidFill>
                  <a:prstClr val="black"/>
                </a:solidFill>
              </a:rPr>
              <a:t>/</a:t>
            </a:r>
            <a:r>
              <a:rPr lang="tr-TR" sz="1600" dirty="0" err="1">
                <a:solidFill>
                  <a:prstClr val="black"/>
                </a:solidFill>
              </a:rPr>
              <a:t>down</a:t>
            </a:r>
            <a:r>
              <a:rPr lang="tr-TR" sz="1600" dirty="0">
                <a:solidFill>
                  <a:prstClr val="black"/>
                </a:solidFill>
              </a:rPr>
              <a:t>) 720p HD video için</a:t>
            </a:r>
          </a:p>
        </p:txBody>
      </p:sp>
    </p:spTree>
    <p:extLst>
      <p:ext uri="{BB962C8B-B14F-4D97-AF65-F5344CB8AC3E}">
        <p14:creationId xmlns:p14="http://schemas.microsoft.com/office/powerpoint/2010/main" xmlns="" val="4010062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836712"/>
            <a:ext cx="8640960" cy="56670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Metin kutusu 4"/>
          <p:cNvSpPr txBox="1"/>
          <p:nvPr/>
        </p:nvSpPr>
        <p:spPr>
          <a:xfrm>
            <a:off x="3694814" y="5370770"/>
            <a:ext cx="3450625" cy="369332"/>
          </a:xfrm>
          <a:prstGeom prst="rect">
            <a:avLst/>
          </a:prstGeom>
          <a:noFill/>
        </p:spPr>
        <p:txBody>
          <a:bodyPr wrap="none" rtlCol="0">
            <a:spAutoFit/>
          </a:bodyPr>
          <a:lstStyle/>
          <a:p>
            <a:r>
              <a:rPr lang="tr-TR" dirty="0" smtClean="0">
                <a:solidFill>
                  <a:schemeClr val="bg1"/>
                </a:solidFill>
              </a:rPr>
              <a:t>Katılımcı Listesini Görme /Kapatma</a:t>
            </a:r>
            <a:endParaRPr lang="tr-TR" dirty="0">
              <a:solidFill>
                <a:schemeClr val="bg1"/>
              </a:solidFill>
            </a:endParaRPr>
          </a:p>
        </p:txBody>
      </p:sp>
      <p:cxnSp>
        <p:nvCxnSpPr>
          <p:cNvPr id="6" name="Düz Ok Bağlayıcısı 5"/>
          <p:cNvCxnSpPr/>
          <p:nvPr/>
        </p:nvCxnSpPr>
        <p:spPr>
          <a:xfrm flipV="1">
            <a:off x="3666527" y="5700502"/>
            <a:ext cx="170196" cy="46480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9481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981" b="4772"/>
          <a:stretch/>
        </p:blipFill>
        <p:spPr bwMode="auto">
          <a:xfrm>
            <a:off x="323528" y="548680"/>
            <a:ext cx="8449094" cy="48965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 name="Düz Ok Bağlayıcısı 4"/>
          <p:cNvCxnSpPr/>
          <p:nvPr/>
        </p:nvCxnSpPr>
        <p:spPr>
          <a:xfrm flipV="1">
            <a:off x="2915816" y="1484784"/>
            <a:ext cx="4320480" cy="37444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Metin kutusu 6"/>
          <p:cNvSpPr txBox="1"/>
          <p:nvPr/>
        </p:nvSpPr>
        <p:spPr>
          <a:xfrm>
            <a:off x="6876256" y="1648832"/>
            <a:ext cx="2160240" cy="2862322"/>
          </a:xfrm>
          <a:prstGeom prst="rect">
            <a:avLst/>
          </a:prstGeom>
          <a:noFill/>
        </p:spPr>
        <p:txBody>
          <a:bodyPr wrap="square" rtlCol="0">
            <a:spAutoFit/>
          </a:bodyPr>
          <a:lstStyle/>
          <a:p>
            <a:r>
              <a:rPr lang="tr-TR" dirty="0" smtClean="0"/>
              <a:t>Katılımcı Listesi bu şekilde görünecektir.</a:t>
            </a:r>
          </a:p>
          <a:p>
            <a:endParaRPr lang="tr-TR" dirty="0" smtClean="0"/>
          </a:p>
          <a:p>
            <a:r>
              <a:rPr lang="tr-TR" dirty="0" smtClean="0"/>
              <a:t>Aşağısında yer alan </a:t>
            </a:r>
            <a:r>
              <a:rPr lang="tr-TR" b="1" dirty="0" smtClean="0"/>
              <a:t>«</a:t>
            </a:r>
            <a:r>
              <a:rPr lang="tr-TR" b="1" dirty="0" err="1" smtClean="0"/>
              <a:t>Mute</a:t>
            </a:r>
            <a:r>
              <a:rPr lang="tr-TR" b="1" dirty="0" smtClean="0"/>
              <a:t> </a:t>
            </a:r>
            <a:r>
              <a:rPr lang="tr-TR" b="1" dirty="0" err="1" smtClean="0"/>
              <a:t>All</a:t>
            </a:r>
            <a:r>
              <a:rPr lang="tr-TR" b="1" dirty="0" smtClean="0"/>
              <a:t>» </a:t>
            </a:r>
            <a:r>
              <a:rPr lang="tr-TR" dirty="0" smtClean="0"/>
              <a:t>dan tüm katılımcıların sesi kapatılır.</a:t>
            </a:r>
          </a:p>
          <a:p>
            <a:r>
              <a:rPr lang="tr-TR" b="1" dirty="0" smtClean="0"/>
              <a:t>«</a:t>
            </a:r>
            <a:r>
              <a:rPr lang="tr-TR" b="1" dirty="0" err="1" smtClean="0"/>
              <a:t>Unmute</a:t>
            </a:r>
            <a:r>
              <a:rPr lang="tr-TR" b="1" dirty="0" smtClean="0"/>
              <a:t> </a:t>
            </a:r>
            <a:r>
              <a:rPr lang="tr-TR" b="1" dirty="0" err="1" smtClean="0"/>
              <a:t>All</a:t>
            </a:r>
            <a:r>
              <a:rPr lang="tr-TR" b="1" dirty="0" smtClean="0"/>
              <a:t>» </a:t>
            </a:r>
            <a:r>
              <a:rPr lang="tr-TR" dirty="0" smtClean="0"/>
              <a:t>dan tüm katılımcıların sesi açılır.</a:t>
            </a:r>
            <a:endParaRPr lang="tr-TR" dirty="0"/>
          </a:p>
        </p:txBody>
      </p:sp>
      <p:cxnSp>
        <p:nvCxnSpPr>
          <p:cNvPr id="9" name="Düz Bağlayıcı 8"/>
          <p:cNvCxnSpPr/>
          <p:nvPr/>
        </p:nvCxnSpPr>
        <p:spPr>
          <a:xfrm>
            <a:off x="7380312" y="5373216"/>
            <a:ext cx="3600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a:off x="7922927" y="5373216"/>
            <a:ext cx="4320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04620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99592" y="548680"/>
            <a:ext cx="7848872" cy="1785104"/>
          </a:xfrm>
          <a:prstGeom prst="rect">
            <a:avLst/>
          </a:prstGeom>
        </p:spPr>
        <p:txBody>
          <a:bodyPr wrap="square">
            <a:spAutoFit/>
          </a:bodyPr>
          <a:lstStyle/>
          <a:p>
            <a:pPr algn="ctr"/>
            <a:r>
              <a:rPr lang="tr-TR" sz="2000" b="1" dirty="0" smtClean="0"/>
              <a:t>Katılımcılar « Katılımcı Listesi» </a:t>
            </a:r>
            <a:r>
              <a:rPr lang="tr-TR" sz="2000" b="1" dirty="0" err="1" smtClean="0"/>
              <a:t>nde</a:t>
            </a:r>
            <a:r>
              <a:rPr lang="tr-TR" sz="2000" b="1" dirty="0" smtClean="0"/>
              <a:t> aşağıdaki sırayla görüntülenir.</a:t>
            </a:r>
          </a:p>
          <a:p>
            <a:endParaRPr lang="tr-TR" dirty="0" smtClean="0"/>
          </a:p>
          <a:p>
            <a:pPr marL="285750" indent="-285750">
              <a:buFont typeface="Arial" panose="020B0604020202020204" pitchFamily="34" charset="0"/>
              <a:buChar char="•"/>
            </a:pPr>
            <a:r>
              <a:rPr lang="tr-TR" dirty="0" smtClean="0"/>
              <a:t>Konuşmasına izin verilen ve mikrofonu açık olanlar</a:t>
            </a:r>
          </a:p>
          <a:p>
            <a:pPr marL="285750" indent="-285750">
              <a:buFont typeface="Arial" panose="020B0604020202020204" pitchFamily="34" charset="0"/>
              <a:buChar char="•"/>
            </a:pPr>
            <a:r>
              <a:rPr lang="tr-TR" dirty="0" smtClean="0"/>
              <a:t>Önce elini kaldırmış olan katılımcılar en üstte gösterilir.</a:t>
            </a:r>
          </a:p>
          <a:p>
            <a:pPr marL="285750" indent="-285750">
              <a:buFont typeface="Arial" panose="020B0604020202020204" pitchFamily="34" charset="0"/>
              <a:buChar char="•"/>
            </a:pPr>
            <a:r>
              <a:rPr lang="tr-TR" dirty="0" smtClean="0"/>
              <a:t>Daha sonra elleri kaldırılmamış katılımcılar.</a:t>
            </a:r>
          </a:p>
          <a:p>
            <a:endParaRPr lang="tr-TR" dirty="0" smtClean="0"/>
          </a:p>
        </p:txBody>
      </p:sp>
      <p:sp>
        <p:nvSpPr>
          <p:cNvPr id="5" name="Dikdörtgen 4"/>
          <p:cNvSpPr/>
          <p:nvPr/>
        </p:nvSpPr>
        <p:spPr>
          <a:xfrm>
            <a:off x="1150716" y="3068960"/>
            <a:ext cx="6912768" cy="3046988"/>
          </a:xfrm>
          <a:prstGeom prst="rect">
            <a:avLst/>
          </a:prstGeom>
        </p:spPr>
        <p:txBody>
          <a:bodyPr wrap="square">
            <a:spAutoFit/>
          </a:bodyPr>
          <a:lstStyle/>
          <a:p>
            <a:pPr algn="just"/>
            <a:r>
              <a:rPr lang="tr-TR" sz="1600" b="1" i="0" dirty="0" smtClean="0">
                <a:solidFill>
                  <a:srgbClr val="1E1E1E"/>
                </a:solidFill>
                <a:effectLst/>
                <a:latin typeface="+mj-lt"/>
              </a:rPr>
              <a:t>Konuşmasına izin ver:</a:t>
            </a:r>
            <a:r>
              <a:rPr lang="tr-TR" sz="1600" b="0" i="0" dirty="0" smtClean="0">
                <a:solidFill>
                  <a:srgbClr val="1E1E1E"/>
                </a:solidFill>
                <a:effectLst/>
                <a:latin typeface="+mj-lt"/>
              </a:rPr>
              <a:t> Katılımcının mikrofonunu konuşmasına ve sesini açmasına izin ver. Katılımcıya, sesi açmak mı yoksa kapalı mı kalmak istediklerini onaylaması istenir. Bir katılımcının zaten konuşmasına izin verdiyseniz ancak sessiz kalmaya karar verdiyse, mikrofonlarının sesini açmasını istemek için Sesi </a:t>
            </a:r>
            <a:r>
              <a:rPr lang="tr-TR" sz="1600" b="0" i="0" dirty="0" err="1" smtClean="0">
                <a:solidFill>
                  <a:srgbClr val="1E1E1E"/>
                </a:solidFill>
                <a:effectLst/>
                <a:latin typeface="+mj-lt"/>
              </a:rPr>
              <a:t>aç'ı</a:t>
            </a:r>
            <a:r>
              <a:rPr lang="tr-TR" sz="1600" b="0" i="0" dirty="0" smtClean="0">
                <a:solidFill>
                  <a:srgbClr val="1E1E1E"/>
                </a:solidFill>
                <a:effectLst/>
                <a:latin typeface="+mj-lt"/>
              </a:rPr>
              <a:t> tıklayın.</a:t>
            </a:r>
            <a:br>
              <a:rPr lang="tr-TR" sz="1600" b="0" i="0" dirty="0" smtClean="0">
                <a:solidFill>
                  <a:srgbClr val="1E1E1E"/>
                </a:solidFill>
                <a:effectLst/>
                <a:latin typeface="+mj-lt"/>
              </a:rPr>
            </a:br>
            <a:r>
              <a:rPr lang="tr-TR" sz="1600" b="1" i="0" dirty="0" smtClean="0">
                <a:solidFill>
                  <a:srgbClr val="1E1E1E"/>
                </a:solidFill>
                <a:effectLst/>
                <a:latin typeface="+mj-lt"/>
              </a:rPr>
              <a:t/>
            </a:r>
            <a:br>
              <a:rPr lang="tr-TR" sz="1600" b="1" i="0" dirty="0" smtClean="0">
                <a:solidFill>
                  <a:srgbClr val="1E1E1E"/>
                </a:solidFill>
                <a:effectLst/>
                <a:latin typeface="+mj-lt"/>
              </a:rPr>
            </a:br>
            <a:r>
              <a:rPr lang="tr-TR" sz="1600" b="1" i="0" dirty="0" smtClean="0">
                <a:solidFill>
                  <a:srgbClr val="1E1E1E"/>
                </a:solidFill>
                <a:effectLst/>
                <a:latin typeface="+mj-lt"/>
              </a:rPr>
              <a:t>Konuşmayı devre dışı bırak:</a:t>
            </a:r>
            <a:r>
              <a:rPr lang="tr-TR" sz="1600" b="0" i="0" dirty="0" smtClean="0">
                <a:solidFill>
                  <a:srgbClr val="1E1E1E"/>
                </a:solidFill>
                <a:effectLst/>
                <a:latin typeface="+mj-lt"/>
              </a:rPr>
              <a:t> Bir katılımcının konuşmasına izin verdiyseniz, bu, katılımcının konuşma yeteneğini ortadan kaldırır. Katılımcı sessiz kalacaktır.</a:t>
            </a:r>
            <a:br>
              <a:rPr lang="tr-TR" sz="1600" b="0" i="0" dirty="0" smtClean="0">
                <a:solidFill>
                  <a:srgbClr val="1E1E1E"/>
                </a:solidFill>
                <a:effectLst/>
                <a:latin typeface="+mj-lt"/>
              </a:rPr>
            </a:br>
            <a:r>
              <a:rPr lang="tr-TR" sz="1600" b="1" i="0" dirty="0" smtClean="0">
                <a:solidFill>
                  <a:srgbClr val="1E1E1E"/>
                </a:solidFill>
                <a:effectLst/>
                <a:latin typeface="+mj-lt"/>
              </a:rPr>
              <a:t/>
            </a:r>
            <a:br>
              <a:rPr lang="tr-TR" sz="1600" b="1" i="0" dirty="0" smtClean="0">
                <a:solidFill>
                  <a:srgbClr val="1E1E1E"/>
                </a:solidFill>
                <a:effectLst/>
                <a:latin typeface="+mj-lt"/>
              </a:rPr>
            </a:br>
            <a:r>
              <a:rPr lang="tr-TR" sz="1600" b="1" i="0" dirty="0" smtClean="0">
                <a:solidFill>
                  <a:srgbClr val="1E1E1E"/>
                </a:solidFill>
                <a:effectLst/>
                <a:latin typeface="+mj-lt"/>
              </a:rPr>
              <a:t>Elini İndir:</a:t>
            </a:r>
            <a:r>
              <a:rPr lang="tr-TR" sz="1600" b="0" i="0" dirty="0" smtClean="0">
                <a:solidFill>
                  <a:srgbClr val="1E1E1E"/>
                </a:solidFill>
                <a:effectLst/>
                <a:latin typeface="+mj-lt"/>
              </a:rPr>
              <a:t> Katılımcının elini indirin. Katılımcıların pozisyonları, katılımcılar elleriyle kaldırıldıktan sonra aşağı inecektir.</a:t>
            </a:r>
          </a:p>
          <a:p>
            <a:pPr algn="just"/>
            <a:r>
              <a:rPr lang="tr-TR" sz="1600" b="0" i="0" dirty="0" smtClean="0">
                <a:solidFill>
                  <a:srgbClr val="1E1E1E"/>
                </a:solidFill>
                <a:effectLst/>
                <a:latin typeface="+mj-lt"/>
              </a:rPr>
              <a:t>Kaldırılan tüm elleri indirmek için katılımcılar listesinin altındaki </a:t>
            </a:r>
            <a:r>
              <a:rPr lang="tr-TR" sz="1600" b="1" i="0" dirty="0" smtClean="0">
                <a:solidFill>
                  <a:srgbClr val="1E1E1E"/>
                </a:solidFill>
                <a:effectLst/>
                <a:latin typeface="+mj-lt"/>
              </a:rPr>
              <a:t>Tüm Elleri </a:t>
            </a:r>
            <a:r>
              <a:rPr lang="tr-TR" sz="1600" b="1" i="0" dirty="0" err="1" smtClean="0">
                <a:solidFill>
                  <a:srgbClr val="1E1E1E"/>
                </a:solidFill>
                <a:effectLst/>
                <a:latin typeface="+mj-lt"/>
              </a:rPr>
              <a:t>İndir</a:t>
            </a:r>
            <a:r>
              <a:rPr lang="tr-TR" sz="1600" b="0" i="0" dirty="0" err="1" smtClean="0">
                <a:solidFill>
                  <a:srgbClr val="1E1E1E"/>
                </a:solidFill>
                <a:effectLst/>
                <a:latin typeface="+mj-lt"/>
              </a:rPr>
              <a:t>'i</a:t>
            </a:r>
            <a:r>
              <a:rPr lang="tr-TR" sz="1600" b="0" i="0" dirty="0" smtClean="0">
                <a:solidFill>
                  <a:srgbClr val="1E1E1E"/>
                </a:solidFill>
                <a:effectLst/>
                <a:latin typeface="+mj-lt"/>
              </a:rPr>
              <a:t> tıklayın.</a:t>
            </a:r>
            <a:endParaRPr lang="tr-TR" sz="1600" b="0" i="0" dirty="0">
              <a:solidFill>
                <a:srgbClr val="1E1E1E"/>
              </a:solidFill>
              <a:effectLst/>
              <a:latin typeface="+mj-lt"/>
            </a:endParaRPr>
          </a:p>
        </p:txBody>
      </p:sp>
      <p:sp>
        <p:nvSpPr>
          <p:cNvPr id="6" name="Dikdörtgen 5"/>
          <p:cNvSpPr/>
          <p:nvPr/>
        </p:nvSpPr>
        <p:spPr>
          <a:xfrm>
            <a:off x="899592" y="2184165"/>
            <a:ext cx="7416824" cy="646331"/>
          </a:xfrm>
          <a:prstGeom prst="rect">
            <a:avLst/>
          </a:prstGeom>
        </p:spPr>
        <p:txBody>
          <a:bodyPr wrap="square">
            <a:spAutoFit/>
          </a:bodyPr>
          <a:lstStyle/>
          <a:p>
            <a:pPr algn="ctr"/>
            <a:r>
              <a:rPr lang="tr-TR" b="1" dirty="0" smtClean="0"/>
              <a:t>Katılımcıları Katılımcı Listesinden  Yönetme  seçenekleri için fareyi listedeki bir katılımcının üzerine getirin aşağıdaki işlemleri yapabilirsiniz</a:t>
            </a:r>
            <a:endParaRPr lang="tr-TR" b="1" dirty="0"/>
          </a:p>
        </p:txBody>
      </p:sp>
    </p:spTree>
    <p:extLst>
      <p:ext uri="{BB962C8B-B14F-4D97-AF65-F5344CB8AC3E}">
        <p14:creationId xmlns:p14="http://schemas.microsoft.com/office/powerpoint/2010/main" xmlns="" val="2124812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t="2952" r="-8" b="5215"/>
          <a:stretch/>
        </p:blipFill>
        <p:spPr bwMode="auto">
          <a:xfrm>
            <a:off x="3707904" y="3501008"/>
            <a:ext cx="5261222" cy="27162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6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60137"/>
            <a:ext cx="4896544" cy="2836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Düz Ok Bağlayıcısı 6"/>
          <p:cNvCxnSpPr/>
          <p:nvPr/>
        </p:nvCxnSpPr>
        <p:spPr>
          <a:xfrm flipV="1">
            <a:off x="1547664" y="3146094"/>
            <a:ext cx="3304051" cy="720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5436096" y="1124744"/>
            <a:ext cx="2952328" cy="1477328"/>
          </a:xfrm>
          <a:prstGeom prst="rect">
            <a:avLst/>
          </a:prstGeom>
          <a:noFill/>
        </p:spPr>
        <p:txBody>
          <a:bodyPr wrap="square" rtlCol="0">
            <a:spAutoFit/>
          </a:bodyPr>
          <a:lstStyle/>
          <a:p>
            <a:r>
              <a:rPr lang="tr-TR" b="1" dirty="0" smtClean="0"/>
              <a:t>«</a:t>
            </a:r>
            <a:r>
              <a:rPr lang="tr-TR" b="1" dirty="0" err="1" smtClean="0"/>
              <a:t>Participants</a:t>
            </a:r>
            <a:r>
              <a:rPr lang="tr-TR" b="1" dirty="0" smtClean="0"/>
              <a:t>» </a:t>
            </a:r>
            <a:r>
              <a:rPr lang="tr-TR" dirty="0" err="1" smtClean="0"/>
              <a:t>tıklanıldığında</a:t>
            </a:r>
            <a:r>
              <a:rPr lang="tr-TR" dirty="0" smtClean="0"/>
              <a:t> katılımcı listesi gelir ve sağ altında gelen üç noktaya </a:t>
            </a:r>
            <a:r>
              <a:rPr lang="tr-TR" dirty="0" err="1" smtClean="0"/>
              <a:t>tıklanıldığında</a:t>
            </a:r>
            <a:r>
              <a:rPr lang="tr-TR" dirty="0" smtClean="0"/>
              <a:t> çeşitli ayarlar gelir.</a:t>
            </a:r>
            <a:endParaRPr lang="tr-TR" dirty="0"/>
          </a:p>
        </p:txBody>
      </p:sp>
      <p:sp>
        <p:nvSpPr>
          <p:cNvPr id="9" name="Oval 8"/>
          <p:cNvSpPr/>
          <p:nvPr/>
        </p:nvSpPr>
        <p:spPr>
          <a:xfrm>
            <a:off x="4860032" y="3140968"/>
            <a:ext cx="216024" cy="2560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p:cNvSpPr txBox="1"/>
          <p:nvPr/>
        </p:nvSpPr>
        <p:spPr>
          <a:xfrm>
            <a:off x="247361" y="3717032"/>
            <a:ext cx="2952328" cy="1477328"/>
          </a:xfrm>
          <a:prstGeom prst="rect">
            <a:avLst/>
          </a:prstGeom>
          <a:noFill/>
        </p:spPr>
        <p:txBody>
          <a:bodyPr wrap="square" rtlCol="0">
            <a:spAutoFit/>
          </a:bodyPr>
          <a:lstStyle/>
          <a:p>
            <a:r>
              <a:rPr lang="tr-TR" b="1" dirty="0" smtClean="0"/>
              <a:t>«</a:t>
            </a:r>
            <a:r>
              <a:rPr lang="tr-TR" b="1" dirty="0" err="1" smtClean="0"/>
              <a:t>Participants</a:t>
            </a:r>
            <a:r>
              <a:rPr lang="tr-TR" b="1" dirty="0" smtClean="0"/>
              <a:t>» </a:t>
            </a:r>
            <a:r>
              <a:rPr lang="tr-TR" dirty="0" err="1" smtClean="0"/>
              <a:t>tıklanıldığında</a:t>
            </a:r>
            <a:r>
              <a:rPr lang="tr-TR" dirty="0" smtClean="0"/>
              <a:t> katılımcı listesi gelir ve sağ altında gelen üç noktaya </a:t>
            </a:r>
            <a:r>
              <a:rPr lang="tr-TR" dirty="0" err="1" smtClean="0"/>
              <a:t>tıklanıldığında</a:t>
            </a:r>
            <a:r>
              <a:rPr lang="tr-TR" dirty="0" smtClean="0"/>
              <a:t> çeşitli ayarlar gelir.</a:t>
            </a:r>
            <a:endParaRPr lang="tr-TR" dirty="0"/>
          </a:p>
        </p:txBody>
      </p:sp>
      <p:sp>
        <p:nvSpPr>
          <p:cNvPr id="11" name="Oval 10"/>
          <p:cNvSpPr/>
          <p:nvPr/>
        </p:nvSpPr>
        <p:spPr>
          <a:xfrm>
            <a:off x="7740352" y="5194360"/>
            <a:ext cx="1403648" cy="14029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4" name="Düz Ok Bağlayıcısı 13"/>
          <p:cNvCxnSpPr/>
          <p:nvPr/>
        </p:nvCxnSpPr>
        <p:spPr>
          <a:xfrm>
            <a:off x="5076056" y="3397060"/>
            <a:ext cx="2808312" cy="19041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07861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6876" t="71882" b="5742"/>
          <a:stretch/>
        </p:blipFill>
        <p:spPr bwMode="auto">
          <a:xfrm>
            <a:off x="-7249" y="332656"/>
            <a:ext cx="4604068" cy="52565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8" name="Düz Ok Bağlayıcısı 7"/>
          <p:cNvCxnSpPr/>
          <p:nvPr/>
        </p:nvCxnSpPr>
        <p:spPr>
          <a:xfrm>
            <a:off x="2915816" y="1556792"/>
            <a:ext cx="201622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4974470" y="1249014"/>
            <a:ext cx="3816423" cy="584775"/>
          </a:xfrm>
          <a:prstGeom prst="rect">
            <a:avLst/>
          </a:prstGeom>
          <a:noFill/>
        </p:spPr>
        <p:txBody>
          <a:bodyPr wrap="square" rtlCol="0">
            <a:spAutoFit/>
          </a:bodyPr>
          <a:lstStyle/>
          <a:p>
            <a:r>
              <a:rPr lang="tr-TR" sz="1600" dirty="0" smtClean="0"/>
              <a:t>Eğer </a:t>
            </a:r>
            <a:r>
              <a:rPr lang="tr-TR" sz="1600" dirty="0"/>
              <a:t>işareti kaldırırsanız katılımcılar sizden </a:t>
            </a:r>
            <a:r>
              <a:rPr lang="tr-TR" sz="1600" dirty="0" smtClean="0"/>
              <a:t>önce, toplantı sahibinden </a:t>
            </a:r>
            <a:r>
              <a:rPr lang="tr-TR" sz="1600" dirty="0"/>
              <a:t>odaya giremez</a:t>
            </a:r>
            <a:r>
              <a:rPr lang="tr-TR" sz="1600" dirty="0" smtClean="0"/>
              <a:t>.</a:t>
            </a:r>
            <a:endParaRPr lang="tr-TR" sz="1600" dirty="0"/>
          </a:p>
        </p:txBody>
      </p:sp>
      <p:cxnSp>
        <p:nvCxnSpPr>
          <p:cNvPr id="11" name="Düz Ok Bağlayıcısı 10"/>
          <p:cNvCxnSpPr/>
          <p:nvPr/>
        </p:nvCxnSpPr>
        <p:spPr>
          <a:xfrm>
            <a:off x="3923927" y="2348880"/>
            <a:ext cx="1008113"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Metin kutusu 11"/>
          <p:cNvSpPr txBox="1"/>
          <p:nvPr/>
        </p:nvSpPr>
        <p:spPr>
          <a:xfrm>
            <a:off x="4932040" y="1916832"/>
            <a:ext cx="3960440" cy="830997"/>
          </a:xfrm>
          <a:prstGeom prst="rect">
            <a:avLst/>
          </a:prstGeom>
          <a:noFill/>
        </p:spPr>
        <p:txBody>
          <a:bodyPr wrap="square" rtlCol="0">
            <a:spAutoFit/>
          </a:bodyPr>
          <a:lstStyle/>
          <a:p>
            <a:r>
              <a:rPr lang="tr-TR" sz="1600" dirty="0" smtClean="0"/>
              <a:t>Burası işaretliyse katılımcılar kendi seslerini tekrar açabilir, işaretli değilse katılımcılar kendi seslerini açamazlar. </a:t>
            </a:r>
            <a:endParaRPr lang="tr-TR" sz="1600" dirty="0"/>
          </a:p>
        </p:txBody>
      </p:sp>
      <p:cxnSp>
        <p:nvCxnSpPr>
          <p:cNvPr id="14" name="Düz Ok Bağlayıcısı 13"/>
          <p:cNvCxnSpPr/>
          <p:nvPr/>
        </p:nvCxnSpPr>
        <p:spPr>
          <a:xfrm>
            <a:off x="3966357" y="3035861"/>
            <a:ext cx="1008113"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Metin kutusu 14"/>
          <p:cNvSpPr txBox="1"/>
          <p:nvPr/>
        </p:nvSpPr>
        <p:spPr>
          <a:xfrm>
            <a:off x="4974470" y="2709990"/>
            <a:ext cx="3960440" cy="830997"/>
          </a:xfrm>
          <a:prstGeom prst="rect">
            <a:avLst/>
          </a:prstGeom>
          <a:noFill/>
        </p:spPr>
        <p:txBody>
          <a:bodyPr wrap="square" rtlCol="0">
            <a:spAutoFit/>
          </a:bodyPr>
          <a:lstStyle/>
          <a:p>
            <a:r>
              <a:rPr lang="tr-TR" sz="1600" dirty="0" smtClean="0"/>
              <a:t>Burası işaretliyse katılımcıların katılımcı listesinde görünen kendi isimlerini yeniden adlandırmasına izin verir</a:t>
            </a:r>
            <a:endParaRPr lang="tr-TR" sz="1600" dirty="0"/>
          </a:p>
        </p:txBody>
      </p:sp>
      <p:sp>
        <p:nvSpPr>
          <p:cNvPr id="13" name="Dikdörtgen 12"/>
          <p:cNvSpPr/>
          <p:nvPr/>
        </p:nvSpPr>
        <p:spPr>
          <a:xfrm>
            <a:off x="4576849" y="3560296"/>
            <a:ext cx="4572000" cy="584775"/>
          </a:xfrm>
          <a:prstGeom prst="rect">
            <a:avLst/>
          </a:prstGeom>
        </p:spPr>
        <p:txBody>
          <a:bodyPr>
            <a:spAutoFit/>
          </a:bodyPr>
          <a:lstStyle/>
          <a:p>
            <a:r>
              <a:rPr lang="tr-TR" sz="1600" dirty="0" smtClean="0"/>
              <a:t>Yeni katılımcı geldiğinde veya mevcut bir katılımcı ayrıldığında, melodi ile bildirim aktifleşir.</a:t>
            </a:r>
            <a:endParaRPr lang="tr-TR" sz="1600" dirty="0"/>
          </a:p>
        </p:txBody>
      </p:sp>
      <p:cxnSp>
        <p:nvCxnSpPr>
          <p:cNvPr id="17" name="Düz Ok Bağlayıcısı 16"/>
          <p:cNvCxnSpPr/>
          <p:nvPr/>
        </p:nvCxnSpPr>
        <p:spPr>
          <a:xfrm>
            <a:off x="2411759" y="3717032"/>
            <a:ext cx="218506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4470413" y="4145071"/>
            <a:ext cx="4572000" cy="738664"/>
          </a:xfrm>
          <a:prstGeom prst="rect">
            <a:avLst/>
          </a:prstGeom>
        </p:spPr>
        <p:txBody>
          <a:bodyPr>
            <a:spAutoFit/>
          </a:bodyPr>
          <a:lstStyle/>
          <a:p>
            <a:r>
              <a:rPr lang="tr-TR" sz="1400" dirty="0" smtClean="0"/>
              <a:t>Burası işaretliyse,  kişiler önce bekleme odasına alınır. Siz bunlardan istediklerinizi görüşmeye, derse, toplantıya dahil edersiniz.</a:t>
            </a:r>
            <a:endParaRPr lang="tr-TR" sz="1400" dirty="0"/>
          </a:p>
        </p:txBody>
      </p:sp>
      <p:cxnSp>
        <p:nvCxnSpPr>
          <p:cNvPr id="20" name="Düz Ok Bağlayıcısı 19"/>
          <p:cNvCxnSpPr/>
          <p:nvPr/>
        </p:nvCxnSpPr>
        <p:spPr>
          <a:xfrm>
            <a:off x="2369397" y="4365104"/>
            <a:ext cx="2130595"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Düz Ok Bağlayıcısı 21"/>
          <p:cNvCxnSpPr/>
          <p:nvPr/>
        </p:nvCxnSpPr>
        <p:spPr>
          <a:xfrm>
            <a:off x="1850518" y="5085184"/>
            <a:ext cx="246306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Dikdörtgen 22"/>
          <p:cNvSpPr/>
          <p:nvPr/>
        </p:nvSpPr>
        <p:spPr>
          <a:xfrm>
            <a:off x="4313584" y="4883735"/>
            <a:ext cx="4572000" cy="523220"/>
          </a:xfrm>
          <a:prstGeom prst="rect">
            <a:avLst/>
          </a:prstGeom>
        </p:spPr>
        <p:txBody>
          <a:bodyPr>
            <a:spAutoFit/>
          </a:bodyPr>
          <a:lstStyle/>
          <a:p>
            <a:r>
              <a:rPr lang="tr-TR" sz="1400" dirty="0" smtClean="0"/>
              <a:t>Burası işaretliyse,  toplantıya herhangi bir katılımcı giriş yapamaz.</a:t>
            </a:r>
            <a:endParaRPr lang="tr-TR" sz="1400" dirty="0"/>
          </a:p>
        </p:txBody>
      </p:sp>
    </p:spTree>
    <p:extLst>
      <p:ext uri="{BB962C8B-B14F-4D97-AF65-F5344CB8AC3E}">
        <p14:creationId xmlns:p14="http://schemas.microsoft.com/office/powerpoint/2010/main" xmlns="" val="1248340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836712"/>
            <a:ext cx="8640960" cy="56670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Metin kutusu 4"/>
          <p:cNvSpPr txBox="1"/>
          <p:nvPr/>
        </p:nvSpPr>
        <p:spPr>
          <a:xfrm>
            <a:off x="3694814" y="5301208"/>
            <a:ext cx="3882088" cy="369332"/>
          </a:xfrm>
          <a:prstGeom prst="rect">
            <a:avLst/>
          </a:prstGeom>
          <a:noFill/>
        </p:spPr>
        <p:txBody>
          <a:bodyPr wrap="none" rtlCol="0">
            <a:spAutoFit/>
          </a:bodyPr>
          <a:lstStyle/>
          <a:p>
            <a:r>
              <a:rPr lang="tr-TR" dirty="0" smtClean="0">
                <a:solidFill>
                  <a:schemeClr val="bg1"/>
                </a:solidFill>
              </a:rPr>
              <a:t>Chat Ekranın Görme / Kapatma / Yazma</a:t>
            </a:r>
            <a:endParaRPr lang="tr-TR" dirty="0">
              <a:solidFill>
                <a:schemeClr val="bg1"/>
              </a:solidFill>
            </a:endParaRPr>
          </a:p>
        </p:txBody>
      </p:sp>
      <p:cxnSp>
        <p:nvCxnSpPr>
          <p:cNvPr id="6" name="Düz Ok Bağlayıcısı 5"/>
          <p:cNvCxnSpPr/>
          <p:nvPr/>
        </p:nvCxnSpPr>
        <p:spPr>
          <a:xfrm flipV="1">
            <a:off x="4295707" y="5648241"/>
            <a:ext cx="170196" cy="46480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08850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836712"/>
            <a:ext cx="8640960" cy="56670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Metin kutusu 4"/>
          <p:cNvSpPr txBox="1"/>
          <p:nvPr/>
        </p:nvSpPr>
        <p:spPr>
          <a:xfrm>
            <a:off x="4572000" y="5325075"/>
            <a:ext cx="3528392" cy="646331"/>
          </a:xfrm>
          <a:prstGeom prst="rect">
            <a:avLst/>
          </a:prstGeom>
          <a:noFill/>
        </p:spPr>
        <p:txBody>
          <a:bodyPr wrap="square" rtlCol="0">
            <a:spAutoFit/>
          </a:bodyPr>
          <a:lstStyle/>
          <a:p>
            <a:pPr algn="ctr"/>
            <a:r>
              <a:rPr lang="tr-TR" dirty="0" smtClean="0">
                <a:solidFill>
                  <a:schemeClr val="bg1"/>
                </a:solidFill>
              </a:rPr>
              <a:t>Ekran Paylaşımı Açma / Kapatma / Ayarlar</a:t>
            </a:r>
            <a:endParaRPr lang="tr-TR" dirty="0">
              <a:solidFill>
                <a:schemeClr val="bg1"/>
              </a:solidFill>
            </a:endParaRPr>
          </a:p>
        </p:txBody>
      </p:sp>
      <p:cxnSp>
        <p:nvCxnSpPr>
          <p:cNvPr id="6" name="Düz Ok Bağlayıcısı 5"/>
          <p:cNvCxnSpPr/>
          <p:nvPr/>
        </p:nvCxnSpPr>
        <p:spPr>
          <a:xfrm flipV="1">
            <a:off x="4932040" y="5739005"/>
            <a:ext cx="170196" cy="46480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72313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749" b="5001"/>
          <a:stretch/>
        </p:blipFill>
        <p:spPr bwMode="auto">
          <a:xfrm>
            <a:off x="539552" y="692696"/>
            <a:ext cx="8196910" cy="49685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Metin kutusu 3"/>
          <p:cNvSpPr txBox="1"/>
          <p:nvPr/>
        </p:nvSpPr>
        <p:spPr>
          <a:xfrm>
            <a:off x="6246549" y="4383838"/>
            <a:ext cx="1997857" cy="646331"/>
          </a:xfrm>
          <a:prstGeom prst="rect">
            <a:avLst/>
          </a:prstGeom>
          <a:noFill/>
        </p:spPr>
        <p:txBody>
          <a:bodyPr wrap="square" rtlCol="0">
            <a:spAutoFit/>
          </a:bodyPr>
          <a:lstStyle/>
          <a:p>
            <a:pPr algn="ctr"/>
            <a:r>
              <a:rPr lang="tr-TR" b="1" dirty="0" smtClean="0">
                <a:solidFill>
                  <a:schemeClr val="bg1"/>
                </a:solidFill>
              </a:rPr>
              <a:t>El Kaldırma, Söz İsteme</a:t>
            </a:r>
            <a:endParaRPr lang="tr-TR" b="1" dirty="0">
              <a:solidFill>
                <a:schemeClr val="bg1"/>
              </a:solidFill>
            </a:endParaRPr>
          </a:p>
        </p:txBody>
      </p:sp>
      <p:cxnSp>
        <p:nvCxnSpPr>
          <p:cNvPr id="6" name="Düz Ok Bağlayıcısı 5"/>
          <p:cNvCxnSpPr/>
          <p:nvPr/>
        </p:nvCxnSpPr>
        <p:spPr>
          <a:xfrm flipV="1">
            <a:off x="6055946" y="4936668"/>
            <a:ext cx="648072" cy="55733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949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307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5022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5776" y="3134286"/>
            <a:ext cx="6048672" cy="37237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5654" r="23722" b="4843"/>
          <a:stretch/>
        </p:blipFill>
        <p:spPr bwMode="auto">
          <a:xfrm>
            <a:off x="179512" y="836712"/>
            <a:ext cx="3347864" cy="22086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Düz Ok Bağlayıcısı 4"/>
          <p:cNvCxnSpPr/>
          <p:nvPr/>
        </p:nvCxnSpPr>
        <p:spPr>
          <a:xfrm>
            <a:off x="2051720" y="3045390"/>
            <a:ext cx="432048" cy="8876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3995936" y="375047"/>
            <a:ext cx="4176464" cy="830997"/>
          </a:xfrm>
          <a:prstGeom prst="rect">
            <a:avLst/>
          </a:prstGeom>
          <a:noFill/>
        </p:spPr>
        <p:txBody>
          <a:bodyPr wrap="square" rtlCol="0">
            <a:spAutoFit/>
          </a:bodyPr>
          <a:lstStyle/>
          <a:p>
            <a:pPr algn="ctr"/>
            <a:r>
              <a:rPr lang="tr-TR" sz="2400" b="1" dirty="0" smtClean="0"/>
              <a:t>Ekran Paylaşımı Yöntemleri</a:t>
            </a:r>
          </a:p>
          <a:p>
            <a:pPr algn="ctr"/>
            <a:r>
              <a:rPr lang="tr-TR" sz="2400" b="1" dirty="0" smtClean="0"/>
              <a:t>(</a:t>
            </a:r>
            <a:r>
              <a:rPr lang="tr-TR" sz="2400" b="1" dirty="0" err="1" smtClean="0"/>
              <a:t>Share</a:t>
            </a:r>
            <a:r>
              <a:rPr lang="tr-TR" sz="2400" b="1" dirty="0" smtClean="0"/>
              <a:t> </a:t>
            </a:r>
            <a:r>
              <a:rPr lang="tr-TR" sz="2400" b="1" dirty="0" err="1" smtClean="0"/>
              <a:t>Screen</a:t>
            </a:r>
            <a:r>
              <a:rPr lang="tr-TR" sz="2400" b="1" dirty="0" smtClean="0"/>
              <a:t>)</a:t>
            </a:r>
          </a:p>
        </p:txBody>
      </p:sp>
      <p:sp>
        <p:nvSpPr>
          <p:cNvPr id="7" name="Metin kutusu 6"/>
          <p:cNvSpPr txBox="1"/>
          <p:nvPr/>
        </p:nvSpPr>
        <p:spPr>
          <a:xfrm>
            <a:off x="3723963" y="1063888"/>
            <a:ext cx="5191733" cy="1292662"/>
          </a:xfrm>
          <a:prstGeom prst="rect">
            <a:avLst/>
          </a:prstGeom>
          <a:noFill/>
        </p:spPr>
        <p:txBody>
          <a:bodyPr wrap="square" rtlCol="0">
            <a:spAutoFit/>
          </a:bodyPr>
          <a:lstStyle/>
          <a:p>
            <a:pPr marL="285750" indent="-285750">
              <a:buFont typeface="Arial" panose="020B0604020202020204" pitchFamily="34" charset="0"/>
              <a:buChar char="•"/>
            </a:pPr>
            <a:r>
              <a:rPr lang="tr-TR" dirty="0" smtClean="0"/>
              <a:t>Masaüstünün tamamını paylaşma</a:t>
            </a:r>
          </a:p>
          <a:p>
            <a:pPr marL="285750" indent="-285750">
              <a:buFont typeface="Arial" panose="020B0604020202020204" pitchFamily="34" charset="0"/>
              <a:buChar char="•"/>
            </a:pPr>
            <a:r>
              <a:rPr lang="tr-TR" dirty="0" smtClean="0"/>
              <a:t>Beyaz Yazı Tahtası Paylaşma</a:t>
            </a:r>
          </a:p>
          <a:p>
            <a:pPr marL="285750" indent="-285750">
              <a:buFont typeface="Arial" panose="020B0604020202020204" pitchFamily="34" charset="0"/>
              <a:buChar char="•"/>
            </a:pPr>
            <a:r>
              <a:rPr lang="tr-TR" dirty="0" smtClean="0"/>
              <a:t>Açık olan Bir Pencereyi Paylaşma </a:t>
            </a:r>
            <a:r>
              <a:rPr lang="tr-TR" sz="1200" dirty="0" smtClean="0"/>
              <a:t>(Masaüstünde açık ise </a:t>
            </a:r>
            <a:r>
              <a:rPr lang="tr-TR" sz="1200" dirty="0" err="1" smtClean="0"/>
              <a:t>word</a:t>
            </a:r>
            <a:r>
              <a:rPr lang="tr-TR" sz="1200" dirty="0" smtClean="0"/>
              <a:t>, </a:t>
            </a:r>
            <a:r>
              <a:rPr lang="tr-TR" sz="1200" dirty="0" err="1" smtClean="0"/>
              <a:t>excel</a:t>
            </a:r>
            <a:r>
              <a:rPr lang="tr-TR" sz="1200" dirty="0" smtClean="0"/>
              <a:t>, </a:t>
            </a:r>
            <a:r>
              <a:rPr lang="tr-TR" sz="1200" dirty="0" err="1" smtClean="0"/>
              <a:t>powerpoint</a:t>
            </a:r>
            <a:r>
              <a:rPr lang="tr-TR" sz="1200" dirty="0" smtClean="0"/>
              <a:t> veya internet tarayıcı </a:t>
            </a:r>
            <a:r>
              <a:rPr lang="tr-TR" sz="1200" dirty="0" err="1" smtClean="0"/>
              <a:t>yı</a:t>
            </a:r>
            <a:r>
              <a:rPr lang="tr-TR" sz="1200" dirty="0" smtClean="0"/>
              <a:t> veya herhangi bir programı paylaşabilirsiniz. )</a:t>
            </a:r>
            <a:endParaRPr lang="tr-TR" sz="1200" dirty="0"/>
          </a:p>
        </p:txBody>
      </p:sp>
    </p:spTree>
    <p:extLst>
      <p:ext uri="{BB962C8B-B14F-4D97-AF65-F5344CB8AC3E}">
        <p14:creationId xmlns:p14="http://schemas.microsoft.com/office/powerpoint/2010/main" xmlns="" val="1379705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92696"/>
            <a:ext cx="8229600" cy="1143000"/>
          </a:xfrm>
        </p:spPr>
        <p:txBody>
          <a:bodyPr/>
          <a:lstStyle/>
          <a:p>
            <a:r>
              <a:rPr lang="tr-TR" dirty="0" err="1" smtClean="0"/>
              <a:t>Zoom</a:t>
            </a:r>
            <a:r>
              <a:rPr lang="tr-TR" dirty="0" smtClean="0"/>
              <a:t> Nedir?</a:t>
            </a:r>
            <a:endParaRPr lang="tr-TR" dirty="0"/>
          </a:p>
        </p:txBody>
      </p:sp>
      <p:sp>
        <p:nvSpPr>
          <p:cNvPr id="3" name="İçerik Yer Tutucusu 2"/>
          <p:cNvSpPr>
            <a:spLocks noGrp="1"/>
          </p:cNvSpPr>
          <p:nvPr>
            <p:ph idx="1"/>
          </p:nvPr>
        </p:nvSpPr>
        <p:spPr>
          <a:xfrm>
            <a:off x="395536" y="2276872"/>
            <a:ext cx="8229600" cy="3052936"/>
          </a:xfrm>
        </p:spPr>
        <p:txBody>
          <a:bodyPr/>
          <a:lstStyle/>
          <a:p>
            <a:pPr marL="0" indent="0">
              <a:buNone/>
            </a:pPr>
            <a:r>
              <a:rPr lang="tr-TR" dirty="0" smtClean="0"/>
              <a:t>İnternet tabanlı olarak online görüşme, toplantı </a:t>
            </a:r>
            <a:r>
              <a:rPr lang="tr-TR" dirty="0" err="1" smtClean="0"/>
              <a:t>webinar</a:t>
            </a:r>
            <a:r>
              <a:rPr lang="tr-TR" dirty="0" smtClean="0"/>
              <a:t> (internet semineri) imkanı sunan, masaüstü ve mobil olarak kullanılabilen, ücretsiz olarak 40 </a:t>
            </a:r>
            <a:r>
              <a:rPr lang="tr-TR" dirty="0" err="1" smtClean="0"/>
              <a:t>dk</a:t>
            </a:r>
            <a:r>
              <a:rPr lang="tr-TR" dirty="0" smtClean="0"/>
              <a:t> ve 100 kişiye kadar kullanım imkanı sunan bir yazılımdır.</a:t>
            </a:r>
            <a:endParaRPr lang="tr-TR" dirty="0"/>
          </a:p>
        </p:txBody>
      </p:sp>
    </p:spTree>
    <p:extLst>
      <p:ext uri="{BB962C8B-B14F-4D97-AF65-F5344CB8AC3E}">
        <p14:creationId xmlns:p14="http://schemas.microsoft.com/office/powerpoint/2010/main" xmlns="" val="816431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t="2427" b="5739"/>
          <a:stretch/>
        </p:blipFill>
        <p:spPr bwMode="auto">
          <a:xfrm>
            <a:off x="683568" y="1129390"/>
            <a:ext cx="8050085" cy="4536504"/>
          </a:xfrm>
          <a:prstGeom prst="rect">
            <a:avLst/>
          </a:prstGeom>
          <a:noFill/>
          <a:ln w="9525">
            <a:solidFill>
              <a:srgbClr val="FF0000"/>
            </a:solidFill>
            <a:miter lim="800000"/>
            <a:headEnd/>
            <a:tailEnd/>
          </a:ln>
          <a:extLst>
            <a:ext uri="{909E8E84-426E-40DD-AFC4-6F175D3DCCD1}">
              <a14:hiddenFill xmlns:a14="http://schemas.microsoft.com/office/drawing/2010/main" xmlns="">
                <a:solidFill>
                  <a:schemeClr val="accent1"/>
                </a:solidFill>
              </a14:hiddenFill>
            </a:ext>
          </a:extLst>
        </p:spPr>
      </p:pic>
      <p:cxnSp>
        <p:nvCxnSpPr>
          <p:cNvPr id="5" name="Düz Ok Bağlayıcısı 4"/>
          <p:cNvCxnSpPr/>
          <p:nvPr/>
        </p:nvCxnSpPr>
        <p:spPr>
          <a:xfrm flipV="1">
            <a:off x="5580112" y="3717032"/>
            <a:ext cx="1440160" cy="15121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6084168" y="3381727"/>
            <a:ext cx="2742546" cy="369332"/>
          </a:xfrm>
          <a:prstGeom prst="rect">
            <a:avLst/>
          </a:prstGeom>
          <a:noFill/>
        </p:spPr>
        <p:txBody>
          <a:bodyPr wrap="none" rtlCol="0">
            <a:spAutoFit/>
          </a:bodyPr>
          <a:lstStyle/>
          <a:p>
            <a:r>
              <a:rPr lang="tr-TR" b="1" dirty="0" smtClean="0">
                <a:solidFill>
                  <a:schemeClr val="bg1"/>
                </a:solidFill>
              </a:rPr>
              <a:t>Ekran Paylaşımı ve Ayarları</a:t>
            </a:r>
            <a:endParaRPr lang="tr-TR" b="1" dirty="0">
              <a:solidFill>
                <a:schemeClr val="bg1"/>
              </a:solidFill>
            </a:endParaRPr>
          </a:p>
        </p:txBody>
      </p:sp>
      <p:sp>
        <p:nvSpPr>
          <p:cNvPr id="7" name="Oval 6"/>
          <p:cNvSpPr/>
          <p:nvPr/>
        </p:nvSpPr>
        <p:spPr>
          <a:xfrm>
            <a:off x="4638181" y="5214043"/>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322545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758" t="3572" r="7726" b="5273"/>
          <a:stretch/>
        </p:blipFill>
        <p:spPr bwMode="auto">
          <a:xfrm>
            <a:off x="1187624" y="908720"/>
            <a:ext cx="6696744" cy="45500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 name="Düz Ok Bağlayıcısı 4"/>
          <p:cNvCxnSpPr/>
          <p:nvPr/>
        </p:nvCxnSpPr>
        <p:spPr>
          <a:xfrm flipH="1">
            <a:off x="1187624" y="2708920"/>
            <a:ext cx="1944216" cy="302433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945269" y="5657794"/>
            <a:ext cx="7181453" cy="369332"/>
          </a:xfrm>
          <a:prstGeom prst="rect">
            <a:avLst/>
          </a:prstGeom>
          <a:noFill/>
        </p:spPr>
        <p:txBody>
          <a:bodyPr wrap="none" rtlCol="0">
            <a:spAutoFit/>
          </a:bodyPr>
          <a:lstStyle/>
          <a:p>
            <a:r>
              <a:rPr lang="tr-TR" dirty="0"/>
              <a:t>S</a:t>
            </a:r>
            <a:r>
              <a:rPr lang="tr-TR" dirty="0" smtClean="0"/>
              <a:t>eçeneği aktif olduğunda, tek seferde yalnız bir katılımcı ekran paylaşabilir. </a:t>
            </a:r>
            <a:endParaRPr lang="tr-TR" dirty="0"/>
          </a:p>
        </p:txBody>
      </p:sp>
      <p:cxnSp>
        <p:nvCxnSpPr>
          <p:cNvPr id="9" name="Düz Ok Bağlayıcısı 8"/>
          <p:cNvCxnSpPr/>
          <p:nvPr/>
        </p:nvCxnSpPr>
        <p:spPr>
          <a:xfrm flipH="1">
            <a:off x="1835696" y="3356992"/>
            <a:ext cx="1440160" cy="29523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Metin kutusu 14"/>
          <p:cNvSpPr txBox="1"/>
          <p:nvPr/>
        </p:nvSpPr>
        <p:spPr>
          <a:xfrm>
            <a:off x="1475656" y="6196662"/>
            <a:ext cx="3971665" cy="369332"/>
          </a:xfrm>
          <a:prstGeom prst="rect">
            <a:avLst/>
          </a:prstGeom>
          <a:noFill/>
        </p:spPr>
        <p:txBody>
          <a:bodyPr wrap="none" rtlCol="0">
            <a:spAutoFit/>
          </a:bodyPr>
          <a:lstStyle/>
          <a:p>
            <a:r>
              <a:rPr lang="tr-TR" dirty="0" smtClean="0"/>
              <a:t>Sadece toplantı sahibi paylaşım yapabilir.</a:t>
            </a:r>
            <a:endParaRPr lang="tr-TR" dirty="0"/>
          </a:p>
        </p:txBody>
      </p:sp>
    </p:spTree>
    <p:extLst>
      <p:ext uri="{BB962C8B-B14F-4D97-AF65-F5344CB8AC3E}">
        <p14:creationId xmlns:p14="http://schemas.microsoft.com/office/powerpoint/2010/main" xmlns="" val="2718583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620688"/>
            <a:ext cx="8075240" cy="3345235"/>
          </a:xfrm>
        </p:spPr>
        <p:txBody>
          <a:bodyPr>
            <a:noAutofit/>
          </a:bodyPr>
          <a:lstStyle/>
          <a:p>
            <a:pPr marL="0" indent="0">
              <a:buNone/>
            </a:pPr>
            <a:r>
              <a:rPr lang="tr-TR" sz="2400" b="1" dirty="0" err="1" smtClean="0"/>
              <a:t>Share</a:t>
            </a:r>
            <a:r>
              <a:rPr lang="tr-TR" sz="2400" b="1" dirty="0" smtClean="0"/>
              <a:t> </a:t>
            </a:r>
            <a:r>
              <a:rPr lang="tr-TR" sz="2400" b="1" dirty="0" err="1" smtClean="0"/>
              <a:t>Sceen</a:t>
            </a:r>
            <a:r>
              <a:rPr lang="tr-TR" sz="2400" b="1" dirty="0" smtClean="0"/>
              <a:t> </a:t>
            </a:r>
            <a:r>
              <a:rPr lang="tr-TR" sz="2400" b="1" dirty="0" err="1" smtClean="0"/>
              <a:t>Modunda</a:t>
            </a:r>
            <a:r>
              <a:rPr lang="tr-TR" sz="2400" b="1" dirty="0" smtClean="0"/>
              <a:t> Kamera (Videoyu) Çalıştırma</a:t>
            </a:r>
            <a:endParaRPr lang="tr-TR" sz="2400" dirty="0"/>
          </a:p>
          <a:p>
            <a:r>
              <a:rPr lang="tr-TR" sz="2400" dirty="0"/>
              <a:t>Ekran paylaşımı toplantınız sırasında kamera görüntünüzü başlatmak için toplantı menünüzdeki "Video Simgesi" </a:t>
            </a:r>
            <a:r>
              <a:rPr lang="tr-TR" sz="2400" dirty="0" err="1"/>
              <a:t>ni</a:t>
            </a:r>
            <a:r>
              <a:rPr lang="tr-TR" sz="2400" dirty="0"/>
              <a:t> seçin.</a:t>
            </a:r>
          </a:p>
          <a:p>
            <a:pPr marL="0" indent="0">
              <a:buNone/>
            </a:pPr>
            <a:r>
              <a:rPr lang="tr-TR" sz="2400" b="1" dirty="0"/>
              <a:t>Not:</a:t>
            </a:r>
            <a:r>
              <a:rPr lang="tr-TR" sz="2400" dirty="0"/>
              <a:t> Videonuzu ekran paylaşımınız sırasında başlattıysanız. Stop </a:t>
            </a:r>
            <a:r>
              <a:rPr lang="tr-TR" sz="2400" dirty="0" err="1"/>
              <a:t>Share</a:t>
            </a:r>
            <a:r>
              <a:rPr lang="tr-TR" sz="2400" dirty="0"/>
              <a:t> (Paylaşımı Durdur) seçeneğine tıkladığınızda toplantınız "Video Toplantısı" </a:t>
            </a:r>
            <a:r>
              <a:rPr lang="tr-TR" sz="2400" dirty="0" err="1"/>
              <a:t>moduna</a:t>
            </a:r>
            <a:r>
              <a:rPr lang="tr-TR" sz="2400" dirty="0"/>
              <a:t> geçer.</a:t>
            </a:r>
          </a:p>
          <a:p>
            <a:endParaRPr lang="tr-TR" sz="24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4149080"/>
            <a:ext cx="6096000" cy="742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14730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548680"/>
            <a:ext cx="8229600" cy="4968552"/>
          </a:xfrm>
        </p:spPr>
        <p:txBody>
          <a:bodyPr>
            <a:noAutofit/>
          </a:bodyPr>
          <a:lstStyle/>
          <a:p>
            <a:r>
              <a:rPr lang="tr-TR" sz="2400" dirty="0" smtClean="0"/>
              <a:t>Ekran paylaşımını sonlandırmak için «Stop </a:t>
            </a:r>
            <a:r>
              <a:rPr lang="tr-TR" sz="2400" dirty="0" err="1" smtClean="0"/>
              <a:t>Share</a:t>
            </a:r>
            <a:r>
              <a:rPr lang="tr-TR" sz="2400" dirty="0" smtClean="0"/>
              <a:t>» seçeceğine tıklayın. </a:t>
            </a:r>
          </a:p>
          <a:p>
            <a:r>
              <a:rPr lang="tr-TR" sz="2400" dirty="0" smtClean="0"/>
              <a:t>Toplantıdan Ayrıl veya Herkes İçin Toplantıyı Sonlandır:</a:t>
            </a:r>
          </a:p>
          <a:p>
            <a:r>
              <a:rPr lang="tr-TR" sz="2400" dirty="0" err="1" smtClean="0"/>
              <a:t>Leave</a:t>
            </a:r>
            <a:r>
              <a:rPr lang="tr-TR" sz="2400" dirty="0" smtClean="0"/>
              <a:t> Meeting (Toplantıdan Ayrılma): Toplantıdan ayrılırsınız ancak toplantıyı açık ve çalışır durumda bırakmış olursunuz.</a:t>
            </a:r>
          </a:p>
          <a:p>
            <a:r>
              <a:rPr lang="tr-TR" sz="2400" dirty="0" err="1" smtClean="0"/>
              <a:t>End</a:t>
            </a:r>
            <a:r>
              <a:rPr lang="tr-TR" sz="2400" dirty="0" smtClean="0"/>
              <a:t> </a:t>
            </a:r>
            <a:r>
              <a:rPr lang="tr-TR" sz="2400" dirty="0" err="1" smtClean="0"/>
              <a:t>the</a:t>
            </a:r>
            <a:r>
              <a:rPr lang="tr-TR" sz="2400" dirty="0" smtClean="0"/>
              <a:t> Meeting </a:t>
            </a:r>
            <a:r>
              <a:rPr lang="tr-TR" sz="2400" dirty="0" err="1" smtClean="0"/>
              <a:t>for</a:t>
            </a:r>
            <a:r>
              <a:rPr lang="tr-TR" sz="2400" dirty="0" smtClean="0"/>
              <a:t> </a:t>
            </a:r>
            <a:r>
              <a:rPr lang="tr-TR" sz="2400" dirty="0" err="1" smtClean="0"/>
              <a:t>All</a:t>
            </a:r>
            <a:r>
              <a:rPr lang="tr-TR" sz="2400" dirty="0" smtClean="0"/>
              <a:t> (Herkes için Toplantıyı Sonlandırma): "Toplantı sahibi" (Host) olarak toplantıyı sonlandırmayı seçebilirsiniz.</a:t>
            </a:r>
            <a:endParaRPr lang="tr-TR" sz="24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4221088"/>
            <a:ext cx="6096000" cy="800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32316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76672"/>
            <a:ext cx="3322712" cy="5688632"/>
          </a:xfrm>
        </p:spPr>
        <p:txBody>
          <a:bodyPr>
            <a:noAutofit/>
          </a:bodyPr>
          <a:lstStyle/>
          <a:p>
            <a:r>
              <a:rPr lang="tr-TR" sz="2000" dirty="0"/>
              <a:t>PowerPoint sunumunuzu slayt gösterisi görünümünde paylaşmak, ancak tam ekran yerine bir pencerede olmasını istiyorsanız bu adımları izleyin. PowerPoint sununuzu paylaşırken toplantı içi sohbet veya katılımcıları yönetme gibi toplantı özelliklerine erişmeniz gerektiğinde yararlıdır.</a:t>
            </a:r>
          </a:p>
          <a:p>
            <a:r>
              <a:rPr lang="tr-TR" sz="2000" dirty="0"/>
              <a:t>Sunmak istediğiniz PowerPoint dosyasını açın.</a:t>
            </a:r>
          </a:p>
          <a:p>
            <a:r>
              <a:rPr lang="tr-TR" sz="2000" b="1" dirty="0"/>
              <a:t>Slayt Gösterisi sekmesine tıklayın &gt; Kurulum Slayt Gösterisi </a:t>
            </a:r>
            <a:r>
              <a:rPr lang="tr-TR" sz="2000" b="1" dirty="0" smtClean="0"/>
              <a:t>.</a:t>
            </a:r>
            <a:r>
              <a:rPr lang="tr-TR" sz="2000" dirty="0"/>
              <a:t>    </a:t>
            </a:r>
          </a:p>
          <a:p>
            <a:endParaRPr lang="tr-TR" sz="20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7944" y="980728"/>
            <a:ext cx="4573538" cy="38945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Dikdörtgen 3"/>
          <p:cNvSpPr/>
          <p:nvPr/>
        </p:nvSpPr>
        <p:spPr>
          <a:xfrm>
            <a:off x="3923928" y="260648"/>
            <a:ext cx="4615879" cy="400110"/>
          </a:xfrm>
          <a:prstGeom prst="rect">
            <a:avLst/>
          </a:prstGeom>
        </p:spPr>
        <p:txBody>
          <a:bodyPr wrap="none">
            <a:spAutoFit/>
          </a:bodyPr>
          <a:lstStyle/>
          <a:p>
            <a:r>
              <a:rPr lang="tr-TR" sz="2000" b="1" dirty="0" smtClean="0"/>
              <a:t>PowerPoint Sunumunu Ekranda Paylaşma</a:t>
            </a:r>
            <a:endParaRPr lang="tr-TR" sz="2000" b="1" dirty="0"/>
          </a:p>
        </p:txBody>
      </p:sp>
    </p:spTree>
    <p:extLst>
      <p:ext uri="{BB962C8B-B14F-4D97-AF65-F5344CB8AC3E}">
        <p14:creationId xmlns:p14="http://schemas.microsoft.com/office/powerpoint/2010/main" xmlns="" val="1381508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Ekran Paylaşımı Sırasında Bilgisayar İçerisindeki Uygulamalara Ait Sesi Paylaşma </a:t>
            </a:r>
            <a:endParaRPr lang="tr-TR" sz="3200" b="1" dirty="0"/>
          </a:p>
        </p:txBody>
      </p:sp>
      <p:sp>
        <p:nvSpPr>
          <p:cNvPr id="3" name="İçerik Yer Tutucusu 2"/>
          <p:cNvSpPr>
            <a:spLocks noGrp="1"/>
          </p:cNvSpPr>
          <p:nvPr>
            <p:ph idx="1"/>
          </p:nvPr>
        </p:nvSpPr>
        <p:spPr>
          <a:xfrm>
            <a:off x="107504" y="1916832"/>
            <a:ext cx="4176464" cy="3330165"/>
          </a:xfrm>
        </p:spPr>
        <p:txBody>
          <a:bodyPr>
            <a:noAutofit/>
          </a:bodyPr>
          <a:lstStyle/>
          <a:p>
            <a:pPr algn="just"/>
            <a:r>
              <a:rPr lang="tr-TR" sz="2400" dirty="0" err="1"/>
              <a:t>Zoom</a:t>
            </a:r>
            <a:r>
              <a:rPr lang="tr-TR" sz="2400" dirty="0"/>
              <a:t> ekran paylaşma ile bilgisayar ekranınızı, uygulamalarınızı, açtığınız herhangi bir pencereyi ve video yada sesinizi karşı tarafla paylaşabilirsiniz. Ayrıca </a:t>
            </a:r>
            <a:r>
              <a:rPr lang="tr-TR" sz="2400" dirty="0" err="1"/>
              <a:t>Zoom</a:t>
            </a:r>
            <a:r>
              <a:rPr lang="tr-TR" sz="2400" dirty="0"/>
              <a:t> ile video yada bir </a:t>
            </a:r>
            <a:r>
              <a:rPr lang="tr-TR" sz="2400" dirty="0" smtClean="0"/>
              <a:t>film- ses </a:t>
            </a:r>
            <a:r>
              <a:rPr lang="tr-TR" sz="2400" dirty="0" err="1"/>
              <a:t>klibini</a:t>
            </a:r>
            <a:r>
              <a:rPr lang="tr-TR" sz="2400" dirty="0"/>
              <a:t> katılımcılarınız ile paylaşırken bilgisayar sesinizi de paylaşabilirsiniz.</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9679" y="2175148"/>
            <a:ext cx="4284809" cy="33420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09263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Telefonla Toplantı Sesine Bağlandığında Bilgisayar Sesi ile Ekran Paylaşım</a:t>
            </a:r>
            <a:endParaRPr lang="tr-TR" sz="3200" dirty="0"/>
          </a:p>
        </p:txBody>
      </p:sp>
      <p:sp>
        <p:nvSpPr>
          <p:cNvPr id="3" name="İçerik Yer Tutucusu 2"/>
          <p:cNvSpPr>
            <a:spLocks noGrp="1"/>
          </p:cNvSpPr>
          <p:nvPr>
            <p:ph idx="1"/>
          </p:nvPr>
        </p:nvSpPr>
        <p:spPr/>
        <p:txBody>
          <a:bodyPr>
            <a:normAutofit fontScale="85000" lnSpcReduction="10000"/>
          </a:bodyPr>
          <a:lstStyle/>
          <a:p>
            <a:r>
              <a:rPr lang="tr-TR" dirty="0" smtClean="0"/>
              <a:t>Bu ayar, </a:t>
            </a:r>
            <a:r>
              <a:rPr lang="tr-TR" dirty="0"/>
              <a:t>telefonla ses almak ve bilgisayar üzerinden video / ekran paylaşımı yapmak </a:t>
            </a:r>
            <a:r>
              <a:rPr lang="tr-TR" dirty="0" smtClean="0"/>
              <a:t>için </a:t>
            </a:r>
            <a:r>
              <a:rPr lang="tr-TR" dirty="0"/>
              <a:t>Meeting ID </a:t>
            </a:r>
            <a:r>
              <a:rPr lang="tr-TR" dirty="0" smtClean="0"/>
              <a:t>ile toplantıya </a:t>
            </a:r>
            <a:r>
              <a:rPr lang="tr-TR" dirty="0"/>
              <a:t>hem telefon hem de bilgisayar aracılığıyla katılan kullanıcılar için geçerlidir.</a:t>
            </a:r>
          </a:p>
          <a:p>
            <a:r>
              <a:rPr lang="tr-TR" dirty="0"/>
              <a:t>Bu kullanıcı bilgisayarında </a:t>
            </a:r>
            <a:r>
              <a:rPr lang="tr-TR" dirty="0" err="1"/>
              <a:t>Share</a:t>
            </a:r>
            <a:r>
              <a:rPr lang="tr-TR" dirty="0"/>
              <a:t> </a:t>
            </a:r>
            <a:r>
              <a:rPr lang="tr-TR" dirty="0" err="1"/>
              <a:t>Computer</a:t>
            </a:r>
            <a:r>
              <a:rPr lang="tr-TR" dirty="0"/>
              <a:t> Sound şıkkını işaretlerse, ses hem telefondan hem de bilgisayardan iletilir.</a:t>
            </a:r>
          </a:p>
          <a:p>
            <a:r>
              <a:rPr lang="tr-TR" dirty="0"/>
              <a:t>Ses göndermeyi durdurmak için toplantı ekranınızın üst kısmındaki Stop </a:t>
            </a:r>
            <a:r>
              <a:rPr lang="tr-TR" dirty="0" err="1"/>
              <a:t>Share</a:t>
            </a:r>
            <a:r>
              <a:rPr lang="tr-TR" dirty="0"/>
              <a:t> butonuna tıklayın veya telefonunuzun hoparlörünü yada </a:t>
            </a:r>
            <a:r>
              <a:rPr lang="tr-TR" dirty="0" smtClean="0"/>
              <a:t>PC </a:t>
            </a:r>
            <a:r>
              <a:rPr lang="tr-TR" dirty="0" err="1" smtClean="0"/>
              <a:t>nizin</a:t>
            </a:r>
            <a:r>
              <a:rPr lang="tr-TR" dirty="0" smtClean="0"/>
              <a:t> </a:t>
            </a:r>
            <a:r>
              <a:rPr lang="tr-TR" dirty="0"/>
              <a:t>hoparlörünü kapatın.</a:t>
            </a:r>
          </a:p>
          <a:p>
            <a:endParaRPr lang="tr-TR" dirty="0"/>
          </a:p>
        </p:txBody>
      </p:sp>
    </p:spTree>
    <p:extLst>
      <p:ext uri="{BB962C8B-B14F-4D97-AF65-F5344CB8AC3E}">
        <p14:creationId xmlns:p14="http://schemas.microsoft.com/office/powerpoint/2010/main" xmlns="" val="1082708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Öğrenci veya Katılımcının Oluşturulan Toplantıya Katılması </a:t>
            </a:r>
            <a:endParaRPr lang="tr-TR" b="1" dirty="0"/>
          </a:p>
        </p:txBody>
      </p:sp>
      <p:sp>
        <p:nvSpPr>
          <p:cNvPr id="3" name="İçerik Yer Tutucusu 2"/>
          <p:cNvSpPr>
            <a:spLocks noGrp="1"/>
          </p:cNvSpPr>
          <p:nvPr>
            <p:ph idx="1"/>
          </p:nvPr>
        </p:nvSpPr>
        <p:spPr/>
        <p:txBody>
          <a:bodyPr>
            <a:normAutofit fontScale="85000" lnSpcReduction="20000"/>
          </a:bodyPr>
          <a:lstStyle/>
          <a:p>
            <a:pPr marL="0" indent="0">
              <a:buNone/>
            </a:pPr>
            <a:r>
              <a:rPr lang="tr-TR" b="1" dirty="0" smtClean="0"/>
              <a:t>Derse - Toplantıya </a:t>
            </a:r>
            <a:r>
              <a:rPr lang="tr-TR" b="1" dirty="0"/>
              <a:t>Katılma</a:t>
            </a:r>
          </a:p>
          <a:p>
            <a:r>
              <a:rPr lang="tr-TR" dirty="0" smtClean="0"/>
              <a:t>Bir </a:t>
            </a:r>
            <a:r>
              <a:rPr lang="tr-TR" dirty="0"/>
              <a:t>bilgisayarda veya mobil cihazda bir </a:t>
            </a:r>
            <a:r>
              <a:rPr lang="tr-TR" dirty="0" err="1"/>
              <a:t>Zoom</a:t>
            </a:r>
            <a:r>
              <a:rPr lang="tr-TR" dirty="0"/>
              <a:t> toplantısına katılmadan önce, </a:t>
            </a:r>
            <a:r>
              <a:rPr lang="tr-TR" dirty="0" err="1"/>
              <a:t>Zoom</a:t>
            </a:r>
            <a:r>
              <a:rPr lang="tr-TR" dirty="0"/>
              <a:t> uygulamasını </a:t>
            </a:r>
            <a:r>
              <a:rPr lang="tr-TR" b="1" dirty="0" smtClean="0"/>
              <a:t>https://zoom.us/download </a:t>
            </a:r>
            <a:r>
              <a:rPr lang="tr-TR" dirty="0"/>
              <a:t> ’dan indirebilirsiniz . </a:t>
            </a:r>
            <a:endParaRPr lang="tr-TR" dirty="0" smtClean="0"/>
          </a:p>
          <a:p>
            <a:r>
              <a:rPr lang="tr-TR" dirty="0" smtClean="0"/>
              <a:t>Aksi </a:t>
            </a:r>
            <a:r>
              <a:rPr lang="tr-TR" dirty="0"/>
              <a:t>takdirde, bir toplantı daveti linkine tıkladığınızda </a:t>
            </a:r>
            <a:r>
              <a:rPr lang="tr-TR" dirty="0" err="1"/>
              <a:t>Zoom’u</a:t>
            </a:r>
            <a:r>
              <a:rPr lang="tr-TR" dirty="0"/>
              <a:t> indirip yüklemeniz </a:t>
            </a:r>
            <a:r>
              <a:rPr lang="tr-TR" dirty="0" smtClean="0"/>
              <a:t>istenir veya tarayıcı üzerinde uygulama tarayıcısı olarak açılır.</a:t>
            </a:r>
            <a:endParaRPr lang="tr-TR" dirty="0"/>
          </a:p>
          <a:p>
            <a:r>
              <a:rPr lang="tr-TR" dirty="0"/>
              <a:t>Ayrıca , </a:t>
            </a:r>
            <a:r>
              <a:rPr lang="tr-TR" dirty="0" err="1"/>
              <a:t>Zoom'u</a:t>
            </a:r>
            <a:r>
              <a:rPr lang="tr-TR" dirty="0"/>
              <a:t> tanımak için bir test toplantısına katılabilirsiniz</a:t>
            </a:r>
            <a:r>
              <a:rPr lang="tr-TR" dirty="0" smtClean="0"/>
              <a:t>. </a:t>
            </a:r>
          </a:p>
          <a:p>
            <a:r>
              <a:rPr lang="tr-TR" dirty="0" smtClean="0">
                <a:hlinkClick r:id="rId2"/>
              </a:rPr>
              <a:t>https://zoom.us/test</a:t>
            </a:r>
            <a:r>
              <a:rPr lang="tr-TR" dirty="0" smtClean="0"/>
              <a:t>  bu adresten bir test yapabilirsiniz.</a:t>
            </a:r>
            <a:endParaRPr lang="tr-TR" dirty="0"/>
          </a:p>
          <a:p>
            <a:endParaRPr lang="tr-TR" dirty="0"/>
          </a:p>
        </p:txBody>
      </p:sp>
    </p:spTree>
    <p:extLst>
      <p:ext uri="{BB962C8B-B14F-4D97-AF65-F5344CB8AC3E}">
        <p14:creationId xmlns:p14="http://schemas.microsoft.com/office/powerpoint/2010/main" xmlns="" val="727337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0909" y="341784"/>
            <a:ext cx="8229600" cy="1143000"/>
          </a:xfrm>
        </p:spPr>
        <p:txBody>
          <a:bodyPr>
            <a:normAutofit/>
          </a:bodyPr>
          <a:lstStyle/>
          <a:p>
            <a:r>
              <a:rPr lang="tr-TR" sz="4000" b="1" dirty="0" err="1" smtClean="0"/>
              <a:t>Zoom'da</a:t>
            </a:r>
            <a:r>
              <a:rPr lang="tr-TR" sz="4000" b="1" dirty="0" smtClean="0"/>
              <a:t> Arka Plan Değiştirme</a:t>
            </a:r>
            <a:endParaRPr lang="tr-TR" sz="4000" dirty="0"/>
          </a:p>
        </p:txBody>
      </p:sp>
      <p:sp>
        <p:nvSpPr>
          <p:cNvPr id="3" name="İçerik Yer Tutucusu 2"/>
          <p:cNvSpPr>
            <a:spLocks noGrp="1"/>
          </p:cNvSpPr>
          <p:nvPr>
            <p:ph idx="1"/>
          </p:nvPr>
        </p:nvSpPr>
        <p:spPr>
          <a:xfrm>
            <a:off x="467544" y="1772816"/>
            <a:ext cx="5770984" cy="4104456"/>
          </a:xfrm>
        </p:spPr>
        <p:txBody>
          <a:bodyPr>
            <a:noAutofit/>
          </a:bodyPr>
          <a:lstStyle/>
          <a:p>
            <a:r>
              <a:rPr lang="tr-TR" sz="2000" dirty="0" err="1" smtClean="0"/>
              <a:t>Zoom</a:t>
            </a:r>
            <a:r>
              <a:rPr lang="tr-TR" sz="2000" dirty="0" smtClean="0"/>
              <a:t> </a:t>
            </a:r>
            <a:r>
              <a:rPr lang="tr-TR" sz="2000" dirty="0"/>
              <a:t>masaüstü uygulamasında (</a:t>
            </a:r>
            <a:r>
              <a:rPr lang="tr-TR" sz="2000" dirty="0" err="1"/>
              <a:t>Zoom</a:t>
            </a:r>
            <a:r>
              <a:rPr lang="tr-TR" sz="2000" dirty="0"/>
              <a:t> Desktop Client) oturum açın.</a:t>
            </a:r>
          </a:p>
          <a:p>
            <a:r>
              <a:rPr lang="tr-TR" sz="2000" dirty="0"/>
              <a:t>Profil resminizi ve ardından </a:t>
            </a:r>
            <a:r>
              <a:rPr lang="tr-TR" sz="2000" dirty="0" err="1"/>
              <a:t>Settings</a:t>
            </a:r>
            <a:r>
              <a:rPr lang="tr-TR" sz="2000" dirty="0"/>
              <a:t> (Ayarlar) seçeneğine </a:t>
            </a:r>
            <a:r>
              <a:rPr lang="tr-TR" sz="2000" dirty="0" smtClean="0"/>
              <a:t>tıklayın</a:t>
            </a:r>
            <a:r>
              <a:rPr lang="tr-TR" sz="2000" dirty="0"/>
              <a:t>.</a:t>
            </a:r>
          </a:p>
          <a:p>
            <a:r>
              <a:rPr lang="tr-TR" sz="2000" dirty="0"/>
              <a:t>Virtual Background (Sanal Arka Plan) seçeneğini seçin.</a:t>
            </a:r>
            <a:br>
              <a:rPr lang="tr-TR" sz="2000" dirty="0"/>
            </a:br>
            <a:r>
              <a:rPr lang="tr-TR" sz="2000" dirty="0"/>
              <a:t>Not: Eğer Virtual Background (Sanal </a:t>
            </a:r>
            <a:r>
              <a:rPr lang="tr-TR" sz="2000" dirty="0" err="1"/>
              <a:t>Arkaplan</a:t>
            </a:r>
            <a:r>
              <a:rPr lang="tr-TR" sz="2000" dirty="0"/>
              <a:t>) sekmesi yoksa ve Virtual Background özelliğini </a:t>
            </a:r>
            <a:r>
              <a:rPr lang="tr-TR" sz="2000" dirty="0" err="1"/>
              <a:t>Zoom</a:t>
            </a:r>
            <a:r>
              <a:rPr lang="tr-TR" sz="2000" dirty="0"/>
              <a:t> web </a:t>
            </a:r>
            <a:r>
              <a:rPr lang="tr-TR" sz="2000" dirty="0" err="1"/>
              <a:t>portalı</a:t>
            </a:r>
            <a:r>
              <a:rPr lang="tr-TR" sz="2000" dirty="0"/>
              <a:t> üzerinde etkin hale getirip </a:t>
            </a:r>
            <a:r>
              <a:rPr lang="tr-TR" sz="2000" dirty="0" err="1"/>
              <a:t>Zoom</a:t>
            </a:r>
            <a:r>
              <a:rPr lang="tr-TR" sz="2000" dirty="0"/>
              <a:t> Masaüstü uygulamasında oturumunuzu kapatıp tekrar açın.</a:t>
            </a:r>
            <a:br>
              <a:rPr lang="tr-TR" sz="2000" dirty="0"/>
            </a:br>
            <a:endParaRPr lang="tr-TR" sz="2000" dirty="0"/>
          </a:p>
          <a:p>
            <a:endParaRPr lang="tr-TR" sz="2000"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10416" y="1916832"/>
            <a:ext cx="2271191" cy="15841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3728" y="5015458"/>
            <a:ext cx="1562100" cy="285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6232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49558" y="1340767"/>
            <a:ext cx="3950974" cy="295705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Dikdörtgen 3"/>
          <p:cNvSpPr/>
          <p:nvPr/>
        </p:nvSpPr>
        <p:spPr>
          <a:xfrm>
            <a:off x="395536" y="1196752"/>
            <a:ext cx="4572000" cy="3785652"/>
          </a:xfrm>
          <a:prstGeom prst="rect">
            <a:avLst/>
          </a:prstGeom>
        </p:spPr>
        <p:txBody>
          <a:bodyPr>
            <a:spAutoFit/>
          </a:bodyPr>
          <a:lstStyle/>
          <a:p>
            <a:pPr marL="285750" indent="-285750">
              <a:buFont typeface="Arial" panose="020B0604020202020204" pitchFamily="34" charset="0"/>
              <a:buChar char="•"/>
            </a:pPr>
            <a:r>
              <a:rPr lang="tr-TR" sz="2000" dirty="0" smtClean="0"/>
              <a:t>Ayarlanmış bir fiziksel yeşil ekranınız varsa I </a:t>
            </a:r>
            <a:r>
              <a:rPr lang="tr-TR" sz="2000" dirty="0" err="1" smtClean="0"/>
              <a:t>have</a:t>
            </a:r>
            <a:r>
              <a:rPr lang="tr-TR" sz="2000" dirty="0" smtClean="0"/>
              <a:t> a </a:t>
            </a:r>
            <a:r>
              <a:rPr lang="tr-TR" sz="2000" dirty="0" err="1" smtClean="0"/>
              <a:t>green</a:t>
            </a:r>
            <a:r>
              <a:rPr lang="tr-TR" sz="2000" dirty="0" smtClean="0"/>
              <a:t> </a:t>
            </a:r>
            <a:r>
              <a:rPr lang="tr-TR" sz="2000" dirty="0" err="1" smtClean="0"/>
              <a:t>screen</a:t>
            </a:r>
            <a:r>
              <a:rPr lang="tr-TR" sz="2000" dirty="0" smtClean="0"/>
              <a:t> (yeşil ekranım var) seçeneğini işaretleyin. Daha sonra yeşil ekranınızın doğru rengini seçmek için videonuza tıklayabilirsiniz.</a:t>
            </a:r>
          </a:p>
          <a:p>
            <a:pPr marL="285750" indent="-285750">
              <a:buFont typeface="Arial" panose="020B0604020202020204" pitchFamily="34" charset="0"/>
              <a:buChar char="•"/>
            </a:pPr>
            <a:endParaRPr lang="tr-TR" sz="2000" dirty="0" smtClean="0"/>
          </a:p>
          <a:p>
            <a:pPr marL="285750" indent="-285750">
              <a:buFont typeface="Arial" panose="020B0604020202020204" pitchFamily="34" charset="0"/>
              <a:buChar char="•"/>
            </a:pPr>
            <a:r>
              <a:rPr lang="tr-TR" sz="2000" dirty="0" smtClean="0"/>
              <a:t>İstediğiniz sanal arka planı seçmek için bir resme tıklayın yada + işaretini  tıklayıp bir resim veya video yüklemek isteyip istemediğinizi seçerek kendi sanal ekranınızı ekleyebilirsiniz.</a:t>
            </a:r>
            <a:endParaRPr lang="tr-TR" sz="2000" dirty="0"/>
          </a:p>
        </p:txBody>
      </p:sp>
    </p:spTree>
    <p:extLst>
      <p:ext uri="{BB962C8B-B14F-4D97-AF65-F5344CB8AC3E}">
        <p14:creationId xmlns:p14="http://schemas.microsoft.com/office/powerpoint/2010/main" xmlns="" val="1756818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err="1" smtClean="0"/>
              <a:t>Zoom</a:t>
            </a:r>
            <a:r>
              <a:rPr lang="tr-TR" b="1" dirty="0" smtClean="0"/>
              <a:t> Kurulum</a:t>
            </a:r>
            <a:endParaRPr lang="tr-TR" dirty="0"/>
          </a:p>
        </p:txBody>
      </p:sp>
      <p:sp>
        <p:nvSpPr>
          <p:cNvPr id="5" name="Metin kutusu 4"/>
          <p:cNvSpPr txBox="1"/>
          <p:nvPr/>
        </p:nvSpPr>
        <p:spPr>
          <a:xfrm>
            <a:off x="683567" y="1484784"/>
            <a:ext cx="7416824" cy="2000548"/>
          </a:xfrm>
          <a:prstGeom prst="rect">
            <a:avLst/>
          </a:prstGeom>
          <a:noFill/>
        </p:spPr>
        <p:txBody>
          <a:bodyPr wrap="square" rtlCol="0">
            <a:spAutoFit/>
          </a:bodyPr>
          <a:lstStyle/>
          <a:p>
            <a:r>
              <a:rPr lang="tr-TR" sz="2400" b="1" dirty="0" smtClean="0"/>
              <a:t>Görüşmeler </a:t>
            </a:r>
            <a:r>
              <a:rPr lang="tr-TR" sz="2400" b="1" dirty="0"/>
              <a:t>için </a:t>
            </a:r>
            <a:r>
              <a:rPr lang="tr-TR" sz="2400" b="1" dirty="0" err="1"/>
              <a:t>Zoom</a:t>
            </a:r>
            <a:r>
              <a:rPr lang="tr-TR" sz="2400" b="1" dirty="0"/>
              <a:t> Client</a:t>
            </a:r>
            <a:endParaRPr lang="tr-TR" sz="2400" dirty="0"/>
          </a:p>
          <a:p>
            <a:r>
              <a:rPr lang="tr-TR" sz="2000" dirty="0"/>
              <a:t>İlk </a:t>
            </a:r>
            <a:r>
              <a:rPr lang="tr-TR" sz="2000" dirty="0" err="1"/>
              <a:t>Zoom</a:t>
            </a:r>
            <a:r>
              <a:rPr lang="tr-TR" sz="2000" dirty="0"/>
              <a:t> görüşmenize katıldığınızda web tarayıcı işlemcisi otomatik olarak </a:t>
            </a:r>
            <a:r>
              <a:rPr lang="tr-TR" sz="2000" dirty="0" err="1"/>
              <a:t>Zoom’u</a:t>
            </a:r>
            <a:r>
              <a:rPr lang="tr-TR" sz="2000" dirty="0"/>
              <a:t> yükleyecektir yada buradan manuel olarak da </a:t>
            </a:r>
            <a:r>
              <a:rPr lang="tr-TR" sz="2000" dirty="0" err="1"/>
              <a:t>Zoom’u</a:t>
            </a:r>
            <a:r>
              <a:rPr lang="tr-TR" sz="2000" dirty="0"/>
              <a:t> yükleyebilirsiniz</a:t>
            </a:r>
            <a:r>
              <a:rPr lang="tr-TR" sz="2000" dirty="0" smtClean="0"/>
              <a:t>.</a:t>
            </a:r>
          </a:p>
          <a:p>
            <a:endParaRPr lang="tr-TR" sz="2000" dirty="0"/>
          </a:p>
          <a:p>
            <a:r>
              <a:rPr lang="tr-TR" sz="2000" b="1" dirty="0" smtClean="0">
                <a:hlinkClick r:id="rId2"/>
              </a:rPr>
              <a:t>https://zoom.us/download</a:t>
            </a:r>
            <a:r>
              <a:rPr lang="tr-TR" sz="2000" b="1" dirty="0" smtClean="0"/>
              <a:t> </a:t>
            </a:r>
            <a:endParaRPr lang="tr-TR" sz="2000" b="1" dirty="0"/>
          </a:p>
        </p:txBody>
      </p:sp>
      <p:sp>
        <p:nvSpPr>
          <p:cNvPr id="6" name="Dikdörtgen 5"/>
          <p:cNvSpPr/>
          <p:nvPr/>
        </p:nvSpPr>
        <p:spPr>
          <a:xfrm>
            <a:off x="697600" y="4005064"/>
            <a:ext cx="7402791" cy="2400657"/>
          </a:xfrm>
          <a:prstGeom prst="rect">
            <a:avLst/>
          </a:prstGeom>
        </p:spPr>
        <p:txBody>
          <a:bodyPr wrap="square">
            <a:spAutoFit/>
          </a:bodyPr>
          <a:lstStyle/>
          <a:p>
            <a:r>
              <a:rPr lang="tr-TR" sz="2400" b="1" dirty="0" err="1" smtClean="0"/>
              <a:t>Zoom</a:t>
            </a:r>
            <a:r>
              <a:rPr lang="tr-TR" sz="2400" b="1" dirty="0" smtClean="0"/>
              <a:t> Mobil Uygulamalar</a:t>
            </a:r>
          </a:p>
          <a:p>
            <a:endParaRPr lang="tr-TR" dirty="0" smtClean="0"/>
          </a:p>
          <a:p>
            <a:r>
              <a:rPr lang="tr-TR" dirty="0" err="1" smtClean="0"/>
              <a:t>Zoom</a:t>
            </a:r>
            <a:r>
              <a:rPr lang="tr-TR" dirty="0" smtClean="0"/>
              <a:t> Uygulaması ile görüşme başlatabilir zamanlayabilir, görüşmelere katılabilir ve grup konuşması yapabilirsiniz.</a:t>
            </a:r>
          </a:p>
          <a:p>
            <a:endParaRPr lang="tr-TR" dirty="0"/>
          </a:p>
          <a:p>
            <a:r>
              <a:rPr lang="tr-TR" dirty="0" smtClean="0">
                <a:hlinkClick r:id="rId3"/>
              </a:rPr>
              <a:t>https://apps.apple.com/us/app/id546505307</a:t>
            </a:r>
            <a:endParaRPr lang="tr-TR" dirty="0" smtClean="0"/>
          </a:p>
          <a:p>
            <a:endParaRPr lang="tr-TR" dirty="0"/>
          </a:p>
          <a:p>
            <a:r>
              <a:rPr lang="tr-TR" dirty="0" smtClean="0">
                <a:hlinkClick r:id="rId4"/>
              </a:rPr>
              <a:t>https://play.google.com/store/apps/details?id=us.zoom.videomeetings</a:t>
            </a:r>
            <a:r>
              <a:rPr lang="tr-TR" dirty="0" smtClean="0"/>
              <a:t> </a:t>
            </a:r>
            <a:endParaRPr lang="tr-TR" dirty="0"/>
          </a:p>
        </p:txBody>
      </p:sp>
    </p:spTree>
    <p:extLst>
      <p:ext uri="{BB962C8B-B14F-4D97-AF65-F5344CB8AC3E}">
        <p14:creationId xmlns:p14="http://schemas.microsoft.com/office/powerpoint/2010/main" xmlns="" val="2513262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706090"/>
          </a:xfrm>
        </p:spPr>
        <p:txBody>
          <a:bodyPr>
            <a:normAutofit fontScale="90000"/>
          </a:bodyPr>
          <a:lstStyle/>
          <a:p>
            <a:r>
              <a:rPr lang="tr-TR" b="1" dirty="0" smtClean="0"/>
              <a:t>Toplantıda Chat Ekranı</a:t>
            </a:r>
            <a:endParaRPr lang="tr-TR" b="1" dirty="0"/>
          </a:p>
        </p:txBody>
      </p:sp>
      <p:sp>
        <p:nvSpPr>
          <p:cNvPr id="3" name="İçerik Yer Tutucusu 2"/>
          <p:cNvSpPr>
            <a:spLocks noGrp="1"/>
          </p:cNvSpPr>
          <p:nvPr>
            <p:ph idx="1"/>
          </p:nvPr>
        </p:nvSpPr>
        <p:spPr/>
        <p:txBody>
          <a:bodyPr>
            <a:normAutofit/>
          </a:bodyPr>
          <a:lstStyle/>
          <a:p>
            <a:r>
              <a:rPr lang="tr-TR" b="1" dirty="0"/>
              <a:t>Yalnızca </a:t>
            </a:r>
            <a:r>
              <a:rPr lang="tr-TR" b="1" dirty="0" smtClean="0"/>
              <a:t>konuşma </a:t>
            </a:r>
            <a:r>
              <a:rPr lang="tr-TR" b="1" dirty="0"/>
              <a:t>veya Ekran Paylaşımı İzlerken</a:t>
            </a:r>
            <a:r>
              <a:rPr lang="tr-TR" dirty="0" smtClean="0"/>
              <a:t/>
            </a:r>
            <a:br>
              <a:rPr lang="tr-TR" dirty="0" smtClean="0"/>
            </a:br>
            <a:r>
              <a:rPr lang="tr-TR" dirty="0"/>
              <a:t>Toplantıdayken, toplantı kontrollerinden (</a:t>
            </a:r>
            <a:r>
              <a:rPr lang="tr-TR" dirty="0" err="1"/>
              <a:t>meeting</a:t>
            </a:r>
            <a:r>
              <a:rPr lang="tr-TR" dirty="0"/>
              <a:t> </a:t>
            </a:r>
            <a:r>
              <a:rPr lang="tr-TR" dirty="0" err="1"/>
              <a:t>controls</a:t>
            </a:r>
            <a:r>
              <a:rPr lang="tr-TR" dirty="0"/>
              <a:t>) </a:t>
            </a:r>
            <a:r>
              <a:rPr lang="tr-TR" b="1" dirty="0"/>
              <a:t>Sohbet (Chat)</a:t>
            </a:r>
            <a:r>
              <a:rPr lang="tr-TR" dirty="0"/>
              <a:t> seçeneğine tıklayın</a:t>
            </a:r>
            <a:r>
              <a:rPr lang="tr-TR" dirty="0" smtClean="0"/>
              <a:t>.</a:t>
            </a:r>
            <a:r>
              <a:rPr lang="tr-TR" dirty="0"/>
              <a:t/>
            </a:r>
            <a:br>
              <a:rPr lang="tr-TR" dirty="0"/>
            </a:br>
            <a:r>
              <a:rPr lang="tr-TR" dirty="0"/>
              <a:t/>
            </a:r>
            <a:br>
              <a:rPr lang="tr-TR" dirty="0"/>
            </a:br>
            <a:r>
              <a:rPr lang="tr-TR" dirty="0"/>
              <a:t/>
            </a:r>
            <a:br>
              <a:rPr lang="tr-TR" dirty="0"/>
            </a:br>
            <a:endParaRPr lang="tr-TR" dirty="0" smtClean="0"/>
          </a:p>
          <a:p>
            <a:endParaRPr lang="tr-TR" dirty="0"/>
          </a:p>
        </p:txBody>
      </p:sp>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4581128"/>
            <a:ext cx="6932730" cy="4078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944742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1412776"/>
            <a:ext cx="2304256" cy="22377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Dikdörtgen 3"/>
          <p:cNvSpPr/>
          <p:nvPr/>
        </p:nvSpPr>
        <p:spPr>
          <a:xfrm>
            <a:off x="3635896" y="1556792"/>
            <a:ext cx="4518248" cy="1938992"/>
          </a:xfrm>
          <a:prstGeom prst="rect">
            <a:avLst/>
          </a:prstGeom>
        </p:spPr>
        <p:txBody>
          <a:bodyPr wrap="square">
            <a:spAutoFit/>
          </a:bodyPr>
          <a:lstStyle/>
          <a:p>
            <a:pPr marL="342900" indent="-342900">
              <a:buFont typeface="Arial" panose="020B0604020202020204" pitchFamily="34" charset="0"/>
              <a:buChar char="•"/>
            </a:pPr>
            <a:r>
              <a:rPr lang="tr-TR" sz="2000" dirty="0" smtClean="0"/>
              <a:t>Bu sağdaki sohbeti açacaktır. Sohbet kutusuna bir mesaj yazabilir veya belirli bir kişiye mesaj göndermek istiyorsanız Kime (</a:t>
            </a:r>
            <a:r>
              <a:rPr lang="tr-TR" sz="2000" dirty="0" err="1" smtClean="0"/>
              <a:t>To</a:t>
            </a:r>
            <a:r>
              <a:rPr lang="tr-TR" sz="2000" dirty="0" smtClean="0"/>
              <a:t>): öğesinin yanındaki açılır menüyü tıklayabilirsiniz</a:t>
            </a:r>
            <a:endParaRPr lang="tr-TR" sz="2000" dirty="0"/>
          </a:p>
        </p:txBody>
      </p:sp>
      <p:sp>
        <p:nvSpPr>
          <p:cNvPr id="5" name="Dikdörtgen 4"/>
          <p:cNvSpPr/>
          <p:nvPr/>
        </p:nvSpPr>
        <p:spPr>
          <a:xfrm>
            <a:off x="1082651" y="4149080"/>
            <a:ext cx="7344816" cy="923330"/>
          </a:xfrm>
          <a:prstGeom prst="rect">
            <a:avLst/>
          </a:prstGeom>
        </p:spPr>
        <p:txBody>
          <a:bodyPr wrap="square">
            <a:spAutoFit/>
          </a:bodyPr>
          <a:lstStyle/>
          <a:p>
            <a:pPr marL="285750" indent="-285750">
              <a:buFont typeface="Arial" panose="020B0604020202020204" pitchFamily="34" charset="0"/>
              <a:buChar char="•"/>
            </a:pPr>
            <a:r>
              <a:rPr lang="tr-TR" dirty="0" smtClean="0"/>
              <a:t>Size veya herkese yeni sohbet mesajları gönderildiğinde, mesajın bir </a:t>
            </a:r>
            <a:r>
              <a:rPr lang="tr-TR" dirty="0" err="1" smtClean="0"/>
              <a:t>önizlemesi</a:t>
            </a:r>
            <a:r>
              <a:rPr lang="tr-TR" dirty="0" smtClean="0"/>
              <a:t> görünür ve ana bilgisayar kontrollerinde (</a:t>
            </a:r>
            <a:r>
              <a:rPr lang="tr-TR" dirty="0" err="1" smtClean="0"/>
              <a:t>host</a:t>
            </a:r>
            <a:r>
              <a:rPr lang="tr-TR" dirty="0" smtClean="0"/>
              <a:t> </a:t>
            </a:r>
            <a:r>
              <a:rPr lang="tr-TR" dirty="0" err="1" smtClean="0"/>
              <a:t>controls</a:t>
            </a:r>
            <a:r>
              <a:rPr lang="tr-TR" dirty="0" smtClean="0"/>
              <a:t>) Sohbet turuncu renkte aşağıdaki gibi yanıp söner</a:t>
            </a:r>
            <a:endParaRPr lang="tr-TR" dirty="0"/>
          </a:p>
        </p:txBody>
      </p:sp>
      <p:pic>
        <p:nvPicPr>
          <p:cNvPr id="16388" name="Picture 4" descr="C:\Users\Administrator.a-Bilgisayar\Desktop\chat-notification.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7657" y="5229200"/>
            <a:ext cx="7524750" cy="1409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08164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a:bodyPr>
          <a:lstStyle/>
          <a:p>
            <a:r>
              <a:rPr lang="tr-TR" sz="3200" b="1" dirty="0" smtClean="0"/>
              <a:t>Toplantı İçi Sohbet Ayarlarını Değiştirme</a:t>
            </a:r>
            <a:endParaRPr lang="tr-TR" sz="3200" dirty="0"/>
          </a:p>
        </p:txBody>
      </p:sp>
      <p:sp>
        <p:nvSpPr>
          <p:cNvPr id="3" name="İçerik Yer Tutucusu 2"/>
          <p:cNvSpPr>
            <a:spLocks noGrp="1"/>
          </p:cNvSpPr>
          <p:nvPr>
            <p:ph idx="1"/>
          </p:nvPr>
        </p:nvSpPr>
        <p:spPr>
          <a:xfrm>
            <a:off x="573452" y="1268760"/>
            <a:ext cx="4258816" cy="4525963"/>
          </a:xfrm>
        </p:spPr>
        <p:txBody>
          <a:bodyPr>
            <a:normAutofit/>
          </a:bodyPr>
          <a:lstStyle/>
          <a:p>
            <a:r>
              <a:rPr lang="tr-TR" sz="2800" dirty="0" smtClean="0"/>
              <a:t>Toplantıdayken, toplantı denetimlerinde </a:t>
            </a:r>
            <a:r>
              <a:rPr lang="tr-TR" sz="2800" b="1" dirty="0" smtClean="0">
                <a:effectLst/>
              </a:rPr>
              <a:t>Sohbet (Chat) </a:t>
            </a:r>
            <a:r>
              <a:rPr lang="tr-TR" sz="2800" dirty="0" smtClean="0"/>
              <a:t>seçeneğine </a:t>
            </a:r>
            <a:r>
              <a:rPr lang="tr-TR" sz="2800" dirty="0" err="1" smtClean="0"/>
              <a:t>tıklayın.Toplantı</a:t>
            </a:r>
            <a:r>
              <a:rPr lang="tr-TR" sz="2800" dirty="0" smtClean="0"/>
              <a:t> içi sohbet ayarlarını </a:t>
            </a:r>
            <a:r>
              <a:rPr lang="tr-TR" sz="3600" dirty="0" smtClean="0"/>
              <a:t>görüntülemek</a:t>
            </a:r>
            <a:r>
              <a:rPr lang="tr-TR" sz="2800" dirty="0" smtClean="0"/>
              <a:t> için</a:t>
            </a:r>
            <a:r>
              <a:rPr lang="tr-TR" sz="2800" b="1" dirty="0" smtClean="0">
                <a:effectLst/>
              </a:rPr>
              <a:t> Diğer (</a:t>
            </a:r>
            <a:r>
              <a:rPr lang="tr-TR" sz="2800" b="1" dirty="0" err="1" smtClean="0">
                <a:effectLst/>
              </a:rPr>
              <a:t>More</a:t>
            </a:r>
            <a:r>
              <a:rPr lang="tr-TR" sz="2800" b="1" dirty="0" smtClean="0">
                <a:effectLst/>
              </a:rPr>
              <a:t>) </a:t>
            </a:r>
            <a:r>
              <a:rPr lang="tr-TR" sz="2800" dirty="0" smtClean="0"/>
              <a:t>seçeneğine tıklayın.</a:t>
            </a:r>
            <a:br>
              <a:rPr lang="tr-TR" sz="2800" dirty="0" smtClean="0"/>
            </a:br>
            <a:endParaRPr lang="tr-TR" sz="2800"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32510" y="1530400"/>
            <a:ext cx="4311489" cy="2775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08245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76672"/>
            <a:ext cx="8229600" cy="634082"/>
          </a:xfrm>
        </p:spPr>
        <p:txBody>
          <a:bodyPr>
            <a:noAutofit/>
          </a:bodyPr>
          <a:lstStyle/>
          <a:p>
            <a:r>
              <a:rPr lang="tr-TR" sz="3600" b="1" dirty="0" smtClean="0"/>
              <a:t>Chat seçenekleri aşağıdaki gibidir.</a:t>
            </a:r>
            <a:endParaRPr lang="tr-TR" sz="3600" b="1" dirty="0"/>
          </a:p>
        </p:txBody>
      </p:sp>
      <p:sp>
        <p:nvSpPr>
          <p:cNvPr id="3" name="İçerik Yer Tutucusu 2"/>
          <p:cNvSpPr>
            <a:spLocks noGrp="1"/>
          </p:cNvSpPr>
          <p:nvPr>
            <p:ph idx="1"/>
          </p:nvPr>
        </p:nvSpPr>
        <p:spPr>
          <a:xfrm>
            <a:off x="395536" y="1196752"/>
            <a:ext cx="8229600" cy="4464496"/>
          </a:xfrm>
        </p:spPr>
        <p:txBody>
          <a:bodyPr>
            <a:noAutofit/>
          </a:bodyPr>
          <a:lstStyle/>
          <a:p>
            <a:r>
              <a:rPr lang="tr-TR" sz="2000" b="1" dirty="0" smtClean="0"/>
              <a:t>Sohbeti </a:t>
            </a:r>
            <a:r>
              <a:rPr lang="tr-TR" sz="2000" b="1" dirty="0"/>
              <a:t>kaydet (</a:t>
            </a:r>
            <a:r>
              <a:rPr lang="tr-TR" sz="2000" b="1" dirty="0" err="1"/>
              <a:t>Save</a:t>
            </a:r>
            <a:r>
              <a:rPr lang="tr-TR" sz="2000" b="1" dirty="0"/>
              <a:t> </a:t>
            </a:r>
            <a:r>
              <a:rPr lang="tr-TR" sz="2000" b="1" dirty="0" err="1"/>
              <a:t>chat</a:t>
            </a:r>
            <a:r>
              <a:rPr lang="tr-TR" sz="2000" b="1" dirty="0"/>
              <a:t>): </a:t>
            </a:r>
            <a:r>
              <a:rPr lang="tr-TR" sz="2000" dirty="0"/>
              <a:t>Tüm sohbet mesajlarını bir TXT dosyasına kaydedin.</a:t>
            </a:r>
          </a:p>
          <a:p>
            <a:r>
              <a:rPr lang="tr-TR" sz="2000" b="1" dirty="0"/>
              <a:t>Toplantıda dosya paylaşma (</a:t>
            </a:r>
            <a:r>
              <a:rPr lang="tr-TR" sz="2000" b="1" dirty="0" err="1"/>
              <a:t>Share</a:t>
            </a:r>
            <a:r>
              <a:rPr lang="tr-TR" sz="2000" b="1" dirty="0"/>
              <a:t> file in </a:t>
            </a:r>
            <a:r>
              <a:rPr lang="tr-TR" sz="2000" b="1" dirty="0" err="1"/>
              <a:t>meeting</a:t>
            </a:r>
            <a:r>
              <a:rPr lang="tr-TR" sz="2000" b="1" dirty="0"/>
              <a:t>):</a:t>
            </a:r>
            <a:r>
              <a:rPr lang="tr-TR" sz="2000" dirty="0"/>
              <a:t> Sohbette bir dosya gönderin.</a:t>
            </a:r>
          </a:p>
          <a:p>
            <a:r>
              <a:rPr lang="tr-TR" sz="2000" b="1" dirty="0"/>
              <a:t>Katılımcıların sohbet etmesine izin ver (</a:t>
            </a:r>
            <a:r>
              <a:rPr lang="tr-TR" sz="2000" b="1" dirty="0" err="1"/>
              <a:t>Allow</a:t>
            </a:r>
            <a:r>
              <a:rPr lang="tr-TR" sz="2000" b="1" dirty="0"/>
              <a:t> </a:t>
            </a:r>
            <a:r>
              <a:rPr lang="tr-TR" sz="2000" b="1" dirty="0" err="1"/>
              <a:t>attendees</a:t>
            </a:r>
            <a:r>
              <a:rPr lang="tr-TR" sz="2000" b="1" dirty="0"/>
              <a:t> </a:t>
            </a:r>
            <a:r>
              <a:rPr lang="tr-TR" sz="2000" b="1" dirty="0" err="1"/>
              <a:t>to</a:t>
            </a:r>
            <a:r>
              <a:rPr lang="tr-TR" sz="2000" b="1" dirty="0"/>
              <a:t> </a:t>
            </a:r>
            <a:r>
              <a:rPr lang="tr-TR" sz="2000" b="1" dirty="0" err="1"/>
              <a:t>chat</a:t>
            </a:r>
            <a:r>
              <a:rPr lang="tr-TR" sz="2000" b="1" dirty="0"/>
              <a:t> </a:t>
            </a:r>
            <a:r>
              <a:rPr lang="tr-TR" sz="2000" b="1" dirty="0" err="1"/>
              <a:t>with</a:t>
            </a:r>
            <a:r>
              <a:rPr lang="tr-TR" sz="2000" b="1" dirty="0"/>
              <a:t>):</a:t>
            </a:r>
            <a:r>
              <a:rPr lang="tr-TR" sz="2000" dirty="0"/>
              <a:t> Katılımcıların kimlerle sohbet edebileceğini denetleyin.</a:t>
            </a:r>
          </a:p>
          <a:p>
            <a:pPr lvl="1"/>
            <a:r>
              <a:rPr lang="tr-TR" sz="1600" b="1" dirty="0"/>
              <a:t>Hiç kimse (No </a:t>
            </a:r>
            <a:r>
              <a:rPr lang="tr-TR" sz="1600" b="1" dirty="0" err="1"/>
              <a:t>one</a:t>
            </a:r>
            <a:r>
              <a:rPr lang="tr-TR" sz="1600" b="1" dirty="0"/>
              <a:t>):</a:t>
            </a:r>
            <a:r>
              <a:rPr lang="tr-TR" sz="1600" dirty="0"/>
              <a:t> Toplantı içi sohbeti devre dışı bırakır.</a:t>
            </a:r>
          </a:p>
          <a:p>
            <a:pPr lvl="1"/>
            <a:r>
              <a:rPr lang="tr-TR" sz="1600" b="1" dirty="0"/>
              <a:t>Yalnızca toplantı sahibi (Host </a:t>
            </a:r>
            <a:r>
              <a:rPr lang="tr-TR" sz="1600" b="1" dirty="0" err="1"/>
              <a:t>only</a:t>
            </a:r>
            <a:r>
              <a:rPr lang="tr-TR" sz="1600" b="1" dirty="0"/>
              <a:t>): </a:t>
            </a:r>
            <a:r>
              <a:rPr lang="tr-TR" sz="1600" dirty="0"/>
              <a:t>Yalnızca toplantı sahibi herkese mesaj gönderebilir. Katılımcılar yine de toplantı sahibine özel mesaj gönderebilir.</a:t>
            </a:r>
          </a:p>
          <a:p>
            <a:pPr lvl="1"/>
            <a:r>
              <a:rPr lang="tr-TR" sz="1600" b="1" dirty="0"/>
              <a:t>Herkese açık (</a:t>
            </a:r>
            <a:r>
              <a:rPr lang="tr-TR" sz="1600" b="1" dirty="0" err="1"/>
              <a:t>Everyone</a:t>
            </a:r>
            <a:r>
              <a:rPr lang="tr-TR" sz="1600" b="1" dirty="0"/>
              <a:t> </a:t>
            </a:r>
            <a:r>
              <a:rPr lang="tr-TR" sz="1600" b="1" dirty="0" err="1"/>
              <a:t>publicly</a:t>
            </a:r>
            <a:r>
              <a:rPr lang="tr-TR" sz="1600" b="1" dirty="0"/>
              <a:t>): </a:t>
            </a:r>
            <a:r>
              <a:rPr lang="tr-TR" sz="1600" dirty="0"/>
              <a:t>Katılımcılar yalnızca herkese açık mesaj gönderebilir. Herkese açık mesajlar tüm katılımcılar tarafından görülebilir. Katılımcılar yine de toplantı sahibine özel mesaj gönderebilir.</a:t>
            </a:r>
          </a:p>
          <a:p>
            <a:pPr lvl="1"/>
            <a:r>
              <a:rPr lang="tr-TR" sz="1600" b="1" dirty="0"/>
              <a:t>Herkese açık ve özel olarak herkes (</a:t>
            </a:r>
            <a:r>
              <a:rPr lang="tr-TR" sz="1600" b="1" dirty="0" err="1"/>
              <a:t>Everyone</a:t>
            </a:r>
            <a:r>
              <a:rPr lang="tr-TR" sz="1600" b="1" dirty="0"/>
              <a:t> </a:t>
            </a:r>
            <a:r>
              <a:rPr lang="tr-TR" sz="1600" b="1" dirty="0" err="1"/>
              <a:t>publicly</a:t>
            </a:r>
            <a:r>
              <a:rPr lang="tr-TR" sz="1600" b="1" dirty="0"/>
              <a:t> </a:t>
            </a:r>
            <a:r>
              <a:rPr lang="tr-TR" sz="1600" b="1" dirty="0" err="1"/>
              <a:t>and</a:t>
            </a:r>
            <a:r>
              <a:rPr lang="tr-TR" sz="1600" b="1" dirty="0"/>
              <a:t> </a:t>
            </a:r>
            <a:r>
              <a:rPr lang="tr-TR" sz="1600" b="1" dirty="0" err="1"/>
              <a:t>privately</a:t>
            </a:r>
            <a:r>
              <a:rPr lang="tr-TR" sz="1600" b="1" dirty="0"/>
              <a:t>): </a:t>
            </a:r>
            <a:r>
              <a:rPr lang="tr-TR" sz="1600" dirty="0"/>
              <a:t>Katılımcılar herkese açık veya özel mesaj </a:t>
            </a:r>
            <a:r>
              <a:rPr lang="tr-TR" sz="1600" dirty="0" err="1"/>
              <a:t>gönderebilir.Herkese</a:t>
            </a:r>
            <a:r>
              <a:rPr lang="tr-TR" sz="1600" dirty="0"/>
              <a:t> açık mesajlar tüm katılımcılar tarafından görülebilir. Özel mesajlar belirli bir katılımcıya gönderilir</a:t>
            </a:r>
            <a:r>
              <a:rPr lang="tr-TR" sz="1600" dirty="0" smtClean="0"/>
              <a:t>.</a:t>
            </a:r>
            <a:br>
              <a:rPr lang="tr-TR" sz="1600" dirty="0" smtClean="0"/>
            </a:br>
            <a:endParaRPr lang="tr-TR" sz="1600" dirty="0"/>
          </a:p>
        </p:txBody>
      </p:sp>
    </p:spTree>
    <p:extLst>
      <p:ext uri="{BB962C8B-B14F-4D97-AF65-F5344CB8AC3E}">
        <p14:creationId xmlns:p14="http://schemas.microsoft.com/office/powerpoint/2010/main" xmlns="" val="2987270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04664"/>
            <a:ext cx="8229600" cy="792088"/>
          </a:xfrm>
        </p:spPr>
        <p:txBody>
          <a:bodyPr>
            <a:normAutofit/>
          </a:bodyPr>
          <a:lstStyle/>
          <a:p>
            <a:r>
              <a:rPr lang="tr-TR" sz="4000" b="1" dirty="0" smtClean="0"/>
              <a:t>Dikkat Edilecek Hususlar</a:t>
            </a:r>
            <a:endParaRPr lang="tr-TR" sz="4000" b="1" dirty="0"/>
          </a:p>
        </p:txBody>
      </p:sp>
      <p:sp>
        <p:nvSpPr>
          <p:cNvPr id="3" name="İçerik Yer Tutucusu 2"/>
          <p:cNvSpPr>
            <a:spLocks noGrp="1"/>
          </p:cNvSpPr>
          <p:nvPr>
            <p:ph idx="1"/>
          </p:nvPr>
        </p:nvSpPr>
        <p:spPr>
          <a:xfrm>
            <a:off x="467544" y="1412776"/>
            <a:ext cx="8229600" cy="4525963"/>
          </a:xfrm>
        </p:spPr>
        <p:txBody>
          <a:bodyPr>
            <a:noAutofit/>
          </a:bodyPr>
          <a:lstStyle/>
          <a:p>
            <a:r>
              <a:rPr lang="tr-TR" sz="2800" dirty="0"/>
              <a:t>e-posta veya başka kanallardan </a:t>
            </a:r>
            <a:r>
              <a:rPr lang="tr-TR" sz="2800" dirty="0" smtClean="0"/>
              <a:t>kendinize </a:t>
            </a:r>
            <a:r>
              <a:rPr lang="tr-TR" sz="2800" dirty="0"/>
              <a:t>iletilen canlı derse ilişkin bağlantı adresi (URL) ve parola bilgilerinin başkaları ile paylaşılmaması gerekmektedir</a:t>
            </a:r>
            <a:r>
              <a:rPr lang="tr-TR" sz="2800" dirty="0" smtClean="0"/>
              <a:t>.</a:t>
            </a:r>
          </a:p>
          <a:p>
            <a:r>
              <a:rPr lang="tr-TR" sz="2800" dirty="0" smtClean="0"/>
              <a:t>Mümkünse parolalı toplantılar ve dersler oluşturun.</a:t>
            </a:r>
          </a:p>
          <a:p>
            <a:r>
              <a:rPr lang="tr-TR" sz="2800" dirty="0" smtClean="0"/>
              <a:t>Ücretsiz </a:t>
            </a:r>
            <a:r>
              <a:rPr lang="tr-TR" sz="2800" dirty="0" err="1" smtClean="0"/>
              <a:t>zoom</a:t>
            </a:r>
            <a:r>
              <a:rPr lang="tr-TR" sz="2800" dirty="0" smtClean="0"/>
              <a:t> ile süresi 40 dk. ve 100 kişiye kadar katılımcısı olan toplantı ve dersler yapabilirsiniz. Toplantı ve dersiniz uzadıysa otomatik toplantı sonlanır, hemen tekrar bir toplantı oluşturup, bu toplantının </a:t>
            </a:r>
            <a:r>
              <a:rPr lang="tr-TR" sz="2800" dirty="0" err="1" smtClean="0"/>
              <a:t>id</a:t>
            </a:r>
            <a:r>
              <a:rPr lang="tr-TR" sz="2800" dirty="0" smtClean="0"/>
              <a:t> ve şifresini katılımcılara iletirseniz toplantınıza tekrar devam edebilirsiniz.</a:t>
            </a:r>
            <a:endParaRPr lang="tr-TR" sz="2800" dirty="0"/>
          </a:p>
        </p:txBody>
      </p:sp>
    </p:spTree>
    <p:extLst>
      <p:ext uri="{BB962C8B-B14F-4D97-AF65-F5344CB8AC3E}">
        <p14:creationId xmlns:p14="http://schemas.microsoft.com/office/powerpoint/2010/main" xmlns="" val="3355095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412776"/>
            <a:ext cx="7848872" cy="2232248"/>
          </a:xfrm>
        </p:spPr>
        <p:txBody>
          <a:bodyPr>
            <a:noAutofit/>
          </a:bodyPr>
          <a:lstStyle/>
          <a:p>
            <a:r>
              <a:rPr lang="tr-TR" sz="2400" dirty="0"/>
              <a:t>Ders başlamadan 10 dakika önce </a:t>
            </a:r>
            <a:r>
              <a:rPr lang="tr-TR" sz="2400" dirty="0" err="1"/>
              <a:t>Zoom</a:t>
            </a:r>
            <a:r>
              <a:rPr lang="tr-TR" sz="2400" dirty="0"/>
              <a:t> oturumunuzu açın.</a:t>
            </a:r>
          </a:p>
          <a:p>
            <a:r>
              <a:rPr lang="tr-TR" sz="2400" dirty="0"/>
              <a:t>Kablosuz bağlantı cihazları genellikle belirli bir anda tek bir cihaz ile iletişime geçebilmektedir. Bu nedenle kablosuz bağlanıyorsanız, kablosuz bağlantı kullanan diğer cihazlarınızı mümkünse kullanmayanız. Bu durumda da iletişim sorunları yaşıyorsanız kablolu bağlanma olanağınız varsa sisteminizi kablolu olarak bağlayınız</a:t>
            </a:r>
            <a:r>
              <a:rPr lang="tr-TR" sz="2400" dirty="0" smtClean="0"/>
              <a:t>.</a:t>
            </a:r>
          </a:p>
          <a:p>
            <a:pPr algn="just"/>
            <a:r>
              <a:rPr lang="tr-TR" sz="2400" dirty="0" smtClean="0"/>
              <a:t>Canlı ders için en doğru ayarlar otomatik olarak yapılan varsayılan ayarladır.</a:t>
            </a:r>
          </a:p>
          <a:p>
            <a:pPr algn="just"/>
            <a:r>
              <a:rPr lang="tr-TR" sz="2400" dirty="0" smtClean="0"/>
              <a:t>Alternatif olarak </a:t>
            </a:r>
            <a:r>
              <a:rPr lang="tr-TR" sz="2400" dirty="0" err="1" smtClean="0"/>
              <a:t>Zoom</a:t>
            </a:r>
            <a:r>
              <a:rPr lang="tr-TR" sz="2400" dirty="0" smtClean="0"/>
              <a:t> web sitesi üzerinden hesabınıza giriş yaparak canlı ders yapmak için bir toplantı planlarsanız (</a:t>
            </a:r>
            <a:r>
              <a:rPr lang="tr-TR" sz="2400" dirty="0" err="1" smtClean="0"/>
              <a:t>scheduled</a:t>
            </a:r>
            <a:r>
              <a:rPr lang="tr-TR" sz="2400" dirty="0" smtClean="0"/>
              <a:t> </a:t>
            </a:r>
            <a:r>
              <a:rPr lang="tr-TR" sz="2400" dirty="0" err="1" smtClean="0"/>
              <a:t>meeting</a:t>
            </a:r>
            <a:r>
              <a:rPr lang="tr-TR" sz="2400" dirty="0" smtClean="0"/>
              <a:t>) bu ayarları kendiniz yapmalısınız. </a:t>
            </a:r>
          </a:p>
          <a:p>
            <a:endParaRPr lang="tr-TR" sz="2400" dirty="0"/>
          </a:p>
        </p:txBody>
      </p:sp>
      <p:sp>
        <p:nvSpPr>
          <p:cNvPr id="5" name="Metin kutusu 4"/>
          <p:cNvSpPr txBox="1"/>
          <p:nvPr/>
        </p:nvSpPr>
        <p:spPr>
          <a:xfrm>
            <a:off x="2690156" y="559823"/>
            <a:ext cx="3395481" cy="584775"/>
          </a:xfrm>
          <a:prstGeom prst="rect">
            <a:avLst/>
          </a:prstGeom>
          <a:noFill/>
        </p:spPr>
        <p:txBody>
          <a:bodyPr wrap="none" rtlCol="0">
            <a:spAutoFit/>
          </a:bodyPr>
          <a:lstStyle/>
          <a:p>
            <a:pPr algn="ctr"/>
            <a:r>
              <a:rPr lang="tr-TR" sz="3200" b="1" dirty="0" smtClean="0"/>
              <a:t>ÖN AÇIKLAMALAR </a:t>
            </a:r>
            <a:endParaRPr lang="tr-TR" sz="3200" b="1" dirty="0"/>
          </a:p>
        </p:txBody>
      </p:sp>
    </p:spTree>
    <p:extLst>
      <p:ext uri="{BB962C8B-B14F-4D97-AF65-F5344CB8AC3E}">
        <p14:creationId xmlns:p14="http://schemas.microsoft.com/office/powerpoint/2010/main" xmlns="" val="179809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2874" y="1628800"/>
            <a:ext cx="8229600" cy="4392489"/>
          </a:xfrm>
        </p:spPr>
        <p:txBody>
          <a:bodyPr>
            <a:noAutofit/>
          </a:bodyPr>
          <a:lstStyle/>
          <a:p>
            <a:pPr lvl="1">
              <a:buFont typeface="Arial" panose="020B0604020202020204" pitchFamily="34" charset="0"/>
              <a:buChar char="•"/>
            </a:pPr>
            <a:r>
              <a:rPr lang="tr-TR" sz="2000" dirty="0" smtClean="0"/>
              <a:t>Derse başlamadan bilgisayarınızda açık olan e-posta istemcisi (Outlook vb.) ve kişisel verilerinizi içerebilecek tüm programların kapatılması mahremiyetiniz açısından önemlidir.</a:t>
            </a:r>
          </a:p>
          <a:p>
            <a:pPr lvl="1">
              <a:buFont typeface="Arial" panose="020B0604020202020204" pitchFamily="34" charset="0"/>
              <a:buChar char="•"/>
            </a:pPr>
            <a:r>
              <a:rPr lang="tr-TR" sz="2000" dirty="0" smtClean="0"/>
              <a:t>Derse başladıktan sonra "</a:t>
            </a:r>
            <a:r>
              <a:rPr lang="tr-TR" sz="2000" b="1" dirty="0" err="1" smtClean="0"/>
              <a:t>Manage</a:t>
            </a:r>
            <a:r>
              <a:rPr lang="tr-TR" sz="2000" b="1" dirty="0" smtClean="0"/>
              <a:t> </a:t>
            </a:r>
            <a:r>
              <a:rPr lang="tr-TR" sz="2000" b="1" dirty="0" err="1" smtClean="0"/>
              <a:t>Participants</a:t>
            </a:r>
            <a:r>
              <a:rPr lang="tr-TR" sz="2000" dirty="0" smtClean="0"/>
              <a:t>" kısmından katılımcıların listelendiği pencereyi açın, bu pencerenin altındaki "</a:t>
            </a:r>
            <a:r>
              <a:rPr lang="tr-TR" sz="2000" b="1" dirty="0" err="1" smtClean="0"/>
              <a:t>More</a:t>
            </a:r>
            <a:r>
              <a:rPr lang="tr-TR" sz="2000" dirty="0" smtClean="0"/>
              <a:t>" düğmesinden </a:t>
            </a:r>
            <a:r>
              <a:rPr lang="tr-TR" sz="2000" b="1" dirty="0" smtClean="0"/>
              <a:t>"</a:t>
            </a:r>
            <a:r>
              <a:rPr lang="tr-TR" sz="2000" b="1" dirty="0" err="1" smtClean="0"/>
              <a:t>Allow</a:t>
            </a:r>
            <a:r>
              <a:rPr lang="tr-TR" sz="2000" b="1" dirty="0" smtClean="0"/>
              <a:t> </a:t>
            </a:r>
            <a:r>
              <a:rPr lang="tr-TR" sz="2000" b="1" dirty="0" err="1" smtClean="0"/>
              <a:t>Participants</a:t>
            </a:r>
            <a:r>
              <a:rPr lang="tr-TR" sz="2000" b="1" dirty="0" smtClean="0"/>
              <a:t> </a:t>
            </a:r>
            <a:r>
              <a:rPr lang="tr-TR" sz="2000" b="1" dirty="0" err="1" smtClean="0"/>
              <a:t>to</a:t>
            </a:r>
            <a:r>
              <a:rPr lang="tr-TR" sz="2000" b="1" dirty="0" smtClean="0"/>
              <a:t> </a:t>
            </a:r>
            <a:r>
              <a:rPr lang="tr-TR" sz="2000" b="1" dirty="0" err="1" smtClean="0"/>
              <a:t>Unmute</a:t>
            </a:r>
            <a:r>
              <a:rPr lang="tr-TR" sz="2000" b="1" dirty="0" smtClean="0"/>
              <a:t> </a:t>
            </a:r>
            <a:r>
              <a:rPr lang="tr-TR" sz="2000" b="1" dirty="0" err="1" smtClean="0"/>
              <a:t>Themselves</a:t>
            </a:r>
            <a:r>
              <a:rPr lang="tr-TR" sz="2000" b="1" dirty="0" smtClean="0"/>
              <a:t>"</a:t>
            </a:r>
            <a:r>
              <a:rPr lang="tr-TR" sz="2000" dirty="0" smtClean="0"/>
              <a:t> menü öğesi seçili ise bu öğenin seçimini kaldırarak katılımcıların kendi mikrofonlarını açmasını engelleyiniz. Ders sırasında sorusu olan öğrenci el kaldırarak isteğini belirtebilir, yine katılımcılar penceresinden öğrenciyi seçip mikrofonunu siz açabilirsiniz.</a:t>
            </a:r>
          </a:p>
          <a:p>
            <a:pPr lvl="1">
              <a:buFont typeface="Arial" panose="020B0604020202020204" pitchFamily="34" charset="0"/>
              <a:buChar char="•"/>
            </a:pPr>
            <a:r>
              <a:rPr lang="tr-TR" sz="2000" dirty="0" smtClean="0"/>
              <a:t>Ders başlangıcında bir sorun olup olmadığını kontrol etmek için tüm katılımcılara sesinizi ve görüntünüzü görebiliyorlarsa el kaldırmalarını söyleyerek dersten önce her şeyin yolunda olduğunu teyit edin.</a:t>
            </a:r>
          </a:p>
        </p:txBody>
      </p:sp>
      <p:sp>
        <p:nvSpPr>
          <p:cNvPr id="4" name="Dikdörtgen 3"/>
          <p:cNvSpPr/>
          <p:nvPr/>
        </p:nvSpPr>
        <p:spPr>
          <a:xfrm>
            <a:off x="413238" y="548680"/>
            <a:ext cx="7848872" cy="830997"/>
          </a:xfrm>
          <a:prstGeom prst="rect">
            <a:avLst/>
          </a:prstGeom>
        </p:spPr>
        <p:txBody>
          <a:bodyPr wrap="square">
            <a:spAutoFit/>
          </a:bodyPr>
          <a:lstStyle/>
          <a:p>
            <a:pPr algn="ctr"/>
            <a:r>
              <a:rPr lang="tr-TR" sz="2400" b="1" dirty="0" smtClean="0"/>
              <a:t>Rahat bir  ders yürütebilmeniz için tavsiye edilen ayarlar şunlardır:</a:t>
            </a:r>
            <a:endParaRPr lang="tr-TR" sz="2400" b="1" dirty="0"/>
          </a:p>
        </p:txBody>
      </p:sp>
    </p:spTree>
    <p:extLst>
      <p:ext uri="{BB962C8B-B14F-4D97-AF65-F5344CB8AC3E}">
        <p14:creationId xmlns:p14="http://schemas.microsoft.com/office/powerpoint/2010/main" xmlns="" val="605559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1124744"/>
            <a:ext cx="6000750" cy="4810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a:spLocks noGrp="1"/>
          </p:cNvSpPr>
          <p:nvPr>
            <p:ph type="title"/>
          </p:nvPr>
        </p:nvSpPr>
        <p:spPr>
          <a:xfrm>
            <a:off x="457200" y="274638"/>
            <a:ext cx="8229600" cy="850106"/>
          </a:xfrm>
        </p:spPr>
        <p:txBody>
          <a:bodyPr/>
          <a:lstStyle/>
          <a:p>
            <a:r>
              <a:rPr lang="tr-TR" dirty="0" err="1" smtClean="0"/>
              <a:t>Zoom</a:t>
            </a:r>
            <a:r>
              <a:rPr lang="tr-TR" dirty="0" smtClean="0"/>
              <a:t> Başlatma </a:t>
            </a:r>
            <a:endParaRPr lang="tr-TR" dirty="0"/>
          </a:p>
        </p:txBody>
      </p:sp>
    </p:spTree>
    <p:extLst>
      <p:ext uri="{BB962C8B-B14F-4D97-AF65-F5344CB8AC3E}">
        <p14:creationId xmlns:p14="http://schemas.microsoft.com/office/powerpoint/2010/main" xmlns="" val="645231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050" y="1124744"/>
            <a:ext cx="7581900" cy="3657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69348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1052736"/>
            <a:ext cx="6705600" cy="3409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7429132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1368</Words>
  <Application>Microsoft Office PowerPoint</Application>
  <PresentationFormat>Ekran Gösterisi (4:3)</PresentationFormat>
  <Paragraphs>155</Paragraphs>
  <Slides>44</Slides>
  <Notes>0</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Ofis Teması</vt:lpstr>
      <vt:lpstr>ZOOM KULLANIMI</vt:lpstr>
      <vt:lpstr>Sistem Gereksinimleri</vt:lpstr>
      <vt:lpstr>Zoom Nedir?</vt:lpstr>
      <vt:lpstr>Zoom Kurulum</vt:lpstr>
      <vt:lpstr>Slayt 5</vt:lpstr>
      <vt:lpstr>Slayt 6</vt:lpstr>
      <vt:lpstr>Zoom Başlatma </vt:lpstr>
      <vt:lpstr>Slayt 8</vt:lpstr>
      <vt:lpstr>Slayt 9</vt:lpstr>
      <vt:lpstr>Toplantı Oluşturma</vt:lpstr>
      <vt:lpstr>İleri Tarihli Planlı Bir Toplantı - Ders Oluşturmak</vt:lpstr>
      <vt:lpstr>Slayt 12</vt:lpstr>
      <vt:lpstr>Planlı Toplantı Oluşturduktan Sonra </vt:lpstr>
      <vt:lpstr>Anlık Toplantı Oluşturmak</vt:lpstr>
      <vt:lpstr>Anlık Toplantıyı Nasıl Başlatabilirim?</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Ekran Paylaşımı Sırasında Bilgisayar İçerisindeki Uygulamalara Ait Sesi Paylaşma </vt:lpstr>
      <vt:lpstr>Telefonla Toplantı Sesine Bağlandığında Bilgisayar Sesi ile Ekran Paylaşım</vt:lpstr>
      <vt:lpstr>Öğrenci veya Katılımcının Oluşturulan Toplantıya Katılması </vt:lpstr>
      <vt:lpstr>Zoom'da Arka Plan Değiştirme</vt:lpstr>
      <vt:lpstr>Slayt 39</vt:lpstr>
      <vt:lpstr>Toplantıda Chat Ekranı</vt:lpstr>
      <vt:lpstr>Slayt 41</vt:lpstr>
      <vt:lpstr>Toplantı İçi Sohbet Ayarlarını Değiştirme</vt:lpstr>
      <vt:lpstr>Chat seçenekleri aşağıdaki gibidir.</vt:lpstr>
      <vt:lpstr>Dikkat Edilecek Hususlar</vt:lpstr>
    </vt:vector>
  </TitlesOfParts>
  <Company>MEB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 KULLANIMI</dc:title>
  <dc:creator>Administrator</dc:creator>
  <cp:lastModifiedBy>Aydın CAN</cp:lastModifiedBy>
  <cp:revision>31</cp:revision>
  <dcterms:created xsi:type="dcterms:W3CDTF">2020-08-19T08:53:02Z</dcterms:created>
  <dcterms:modified xsi:type="dcterms:W3CDTF">2020-09-03T08:50:05Z</dcterms:modified>
</cp:coreProperties>
</file>