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9" r:id="rId1"/>
  </p:sldMasterIdLst>
  <p:notesMasterIdLst>
    <p:notesMasterId r:id="rId33"/>
  </p:notesMasterIdLst>
  <p:sldIdLst>
    <p:sldId id="256" r:id="rId2"/>
    <p:sldId id="258" r:id="rId3"/>
    <p:sldId id="259" r:id="rId4"/>
    <p:sldId id="262" r:id="rId5"/>
    <p:sldId id="263" r:id="rId6"/>
    <p:sldId id="264" r:id="rId7"/>
    <p:sldId id="260" r:id="rId8"/>
    <p:sldId id="267" r:id="rId9"/>
    <p:sldId id="268" r:id="rId10"/>
    <p:sldId id="269" r:id="rId11"/>
    <p:sldId id="271" r:id="rId12"/>
    <p:sldId id="265" r:id="rId13"/>
    <p:sldId id="266" r:id="rId14"/>
    <p:sldId id="270" r:id="rId15"/>
    <p:sldId id="272" r:id="rId16"/>
    <p:sldId id="273" r:id="rId17"/>
    <p:sldId id="274" r:id="rId18"/>
    <p:sldId id="275" r:id="rId19"/>
    <p:sldId id="276" r:id="rId20"/>
    <p:sldId id="257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6" r:id="rId30"/>
    <p:sldId id="287" r:id="rId31"/>
    <p:sldId id="282" r:id="rId32"/>
  </p:sldIdLst>
  <p:sldSz cx="9144000" cy="5143500" type="screen16x9"/>
  <p:notesSz cx="6858000" cy="9144000"/>
  <p:embeddedFontLst>
    <p:embeddedFont>
      <p:font typeface="Calibri Light" pitchFamily="34" charset="0"/>
      <p:regular r:id="rId34"/>
      <p:italic r:id="rId35"/>
    </p:embeddedFont>
    <p:embeddedFont>
      <p:font typeface="Calibri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1884" y="-8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688984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c8f8dbda6_0_6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c8f8dbda6_0_6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5C795-E559-43DF-9BBF-2E1A4D7958BD}" type="datetimeFigureOut">
              <a:rPr lang="tr-TR" smtClean="0"/>
              <a:pPr/>
              <a:t>3.09.2020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1654531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5C795-E559-43DF-9BBF-2E1A4D7958BD}" type="datetimeFigureOut">
              <a:rPr lang="tr-TR" smtClean="0"/>
              <a:pPr/>
              <a:t>3.09.2020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tr"/>
          </a:p>
        </p:txBody>
      </p:sp>
    </p:spTree>
    <p:extLst>
      <p:ext uri="{BB962C8B-B14F-4D97-AF65-F5344CB8AC3E}">
        <p14:creationId xmlns:p14="http://schemas.microsoft.com/office/powerpoint/2010/main" xmlns="" val="62002198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5C795-E559-43DF-9BBF-2E1A4D7958BD}" type="datetimeFigureOut">
              <a:rPr lang="tr-TR" smtClean="0"/>
              <a:pPr/>
              <a:t>3.09.2020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tr"/>
          </a:p>
        </p:txBody>
      </p:sp>
    </p:spTree>
    <p:extLst>
      <p:ext uri="{BB962C8B-B14F-4D97-AF65-F5344CB8AC3E}">
        <p14:creationId xmlns:p14="http://schemas.microsoft.com/office/powerpoint/2010/main" xmlns="" val="183561908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9478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5C795-E559-43DF-9BBF-2E1A4D7958BD}" type="datetimeFigureOut">
              <a:rPr lang="tr-TR" smtClean="0"/>
              <a:pPr/>
              <a:t>3.09.2020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tr"/>
          </a:p>
        </p:txBody>
      </p:sp>
    </p:spTree>
    <p:extLst>
      <p:ext uri="{BB962C8B-B14F-4D97-AF65-F5344CB8AC3E}">
        <p14:creationId xmlns:p14="http://schemas.microsoft.com/office/powerpoint/2010/main" xmlns="" val="318628912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5C795-E559-43DF-9BBF-2E1A4D7958BD}" type="datetimeFigureOut">
              <a:rPr lang="tr-TR" smtClean="0"/>
              <a:pPr/>
              <a:t>3.09.2020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5663075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5C795-E559-43DF-9BBF-2E1A4D7958BD}" type="datetimeFigureOut">
              <a:rPr lang="tr-TR" smtClean="0"/>
              <a:pPr/>
              <a:t>3.09.2020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tr"/>
          </a:p>
        </p:txBody>
      </p:sp>
    </p:spTree>
    <p:extLst>
      <p:ext uri="{BB962C8B-B14F-4D97-AF65-F5344CB8AC3E}">
        <p14:creationId xmlns:p14="http://schemas.microsoft.com/office/powerpoint/2010/main" xmlns="" val="313023511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5C795-E559-43DF-9BBF-2E1A4D7958BD}" type="datetimeFigureOut">
              <a:rPr lang="tr-TR" smtClean="0"/>
              <a:pPr/>
              <a:t>3.09.2020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tr"/>
          </a:p>
        </p:txBody>
      </p:sp>
    </p:spTree>
    <p:extLst>
      <p:ext uri="{BB962C8B-B14F-4D97-AF65-F5344CB8AC3E}">
        <p14:creationId xmlns:p14="http://schemas.microsoft.com/office/powerpoint/2010/main" xmlns="" val="152375333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5C795-E559-43DF-9BBF-2E1A4D7958BD}" type="datetimeFigureOut">
              <a:rPr lang="tr-TR" smtClean="0"/>
              <a:pPr/>
              <a:t>3.09.2020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tr"/>
          </a:p>
        </p:txBody>
      </p:sp>
    </p:spTree>
    <p:extLst>
      <p:ext uri="{BB962C8B-B14F-4D97-AF65-F5344CB8AC3E}">
        <p14:creationId xmlns:p14="http://schemas.microsoft.com/office/powerpoint/2010/main" xmlns="" val="354550115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5C795-E559-43DF-9BBF-2E1A4D7958BD}" type="datetimeFigureOut">
              <a:rPr lang="tr-TR" smtClean="0"/>
              <a:pPr/>
              <a:t>3.09.2020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tr"/>
          </a:p>
        </p:txBody>
      </p:sp>
    </p:spTree>
    <p:extLst>
      <p:ext uri="{BB962C8B-B14F-4D97-AF65-F5344CB8AC3E}">
        <p14:creationId xmlns:p14="http://schemas.microsoft.com/office/powerpoint/2010/main" xmlns="" val="18400866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96C5C795-E559-43DF-9BBF-2E1A4D7958BD}" type="datetimeFigureOut">
              <a:rPr lang="tr-TR" smtClean="0"/>
              <a:pPr/>
              <a:t>3.09.2020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tr"/>
          </a:p>
        </p:txBody>
      </p:sp>
    </p:spTree>
    <p:extLst>
      <p:ext uri="{BB962C8B-B14F-4D97-AF65-F5344CB8AC3E}">
        <p14:creationId xmlns:p14="http://schemas.microsoft.com/office/powerpoint/2010/main" xmlns="" val="111394961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5C795-E559-43DF-9BBF-2E1A4D7958BD}" type="datetimeFigureOut">
              <a:rPr lang="tr-TR" smtClean="0"/>
              <a:pPr/>
              <a:t>3.09.2020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tr"/>
          </a:p>
        </p:txBody>
      </p:sp>
    </p:spTree>
    <p:extLst>
      <p:ext uri="{BB962C8B-B14F-4D97-AF65-F5344CB8AC3E}">
        <p14:creationId xmlns:p14="http://schemas.microsoft.com/office/powerpoint/2010/main" xmlns="" val="124986064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96C5C795-E559-43DF-9BBF-2E1A4D7958BD}" type="datetimeFigureOut">
              <a:rPr lang="tr-TR" smtClean="0"/>
              <a:pPr/>
              <a:t>3.09.2020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t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9136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meet/answer/7317473?hl=t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meet.google.com/mws-xzsq-mqf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253628" y="90055"/>
            <a:ext cx="6721889" cy="20453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b="1" dirty="0" smtClean="0"/>
              <a:t>GOOGLE MEET</a:t>
            </a:r>
            <a:endParaRPr b="1" dirty="0"/>
          </a:p>
        </p:txBody>
      </p:sp>
      <p:pic>
        <p:nvPicPr>
          <p:cNvPr id="1026" name="Picture 2" descr="C:\Users\Computer\Desktop\Google Meet Sunu\Google_Me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4815" y="1989895"/>
            <a:ext cx="1945505" cy="118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181739" y="3974841"/>
            <a:ext cx="3286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Samsun İl Milli Eğitim Müdürlüğü</a:t>
            </a:r>
          </a:p>
          <a:p>
            <a:pPr algn="ctr"/>
            <a:r>
              <a:rPr lang="tr-TR" dirty="0" smtClean="0"/>
              <a:t>Ağustos 2020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530927" y="310275"/>
            <a:ext cx="6305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Google </a:t>
            </a:r>
            <a:r>
              <a:rPr lang="tr-TR" dirty="0" err="1" smtClean="0">
                <a:solidFill>
                  <a:srgbClr val="FF0000"/>
                </a:solidFill>
              </a:rPr>
              <a:t>Meet’i</a:t>
            </a:r>
            <a:r>
              <a:rPr lang="tr-TR" dirty="0" smtClean="0">
                <a:solidFill>
                  <a:srgbClr val="FF0000"/>
                </a:solidFill>
              </a:rPr>
              <a:t> kullanabilmek için bir </a:t>
            </a:r>
            <a:r>
              <a:rPr lang="tr-TR" dirty="0" err="1" smtClean="0">
                <a:solidFill>
                  <a:srgbClr val="FF0000"/>
                </a:solidFill>
              </a:rPr>
              <a:t>gmail</a:t>
            </a:r>
            <a:r>
              <a:rPr lang="tr-TR" dirty="0" smtClean="0">
                <a:solidFill>
                  <a:srgbClr val="FF0000"/>
                </a:solidFill>
              </a:rPr>
              <a:t> hesabı gerekmektedir.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255818" y="2105891"/>
            <a:ext cx="2639291" cy="547254"/>
          </a:xfrm>
          <a:prstGeom prst="rect">
            <a:avLst/>
          </a:prstGeom>
          <a:noFill/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Sağ Ok 6"/>
          <p:cNvSpPr/>
          <p:nvPr/>
        </p:nvSpPr>
        <p:spPr>
          <a:xfrm>
            <a:off x="6130636" y="2341418"/>
            <a:ext cx="533400" cy="27016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6611350" y="1986032"/>
            <a:ext cx="22736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Gmail</a:t>
            </a:r>
            <a:r>
              <a:rPr lang="tr-TR" dirty="0" smtClean="0"/>
              <a:t> adresi veya </a:t>
            </a:r>
          </a:p>
          <a:p>
            <a:r>
              <a:rPr lang="tr-TR" dirty="0" smtClean="0"/>
              <a:t>Google hesabınıza</a:t>
            </a:r>
          </a:p>
          <a:p>
            <a:r>
              <a:rPr lang="tr-TR" dirty="0" smtClean="0"/>
              <a:t>Bağlı telefon numarası</a:t>
            </a:r>
          </a:p>
          <a:p>
            <a:r>
              <a:rPr lang="tr-TR" dirty="0" smtClean="0"/>
              <a:t>yazılır</a:t>
            </a:r>
          </a:p>
          <a:p>
            <a:r>
              <a:rPr lang="tr-TR" dirty="0" smtClean="0"/>
              <a:t>ve ileri tuşuna basılır. </a:t>
            </a:r>
          </a:p>
        </p:txBody>
      </p:sp>
    </p:spTree>
    <p:extLst>
      <p:ext uri="{BB962C8B-B14F-4D97-AF65-F5344CB8AC3E}">
        <p14:creationId xmlns:p14="http://schemas.microsoft.com/office/powerpoint/2010/main" xmlns="" val="1841730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t="18033" b="9388"/>
          <a:stretch/>
        </p:blipFill>
        <p:spPr>
          <a:xfrm>
            <a:off x="-3465" y="0"/>
            <a:ext cx="9144000" cy="51435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3345873" y="2002848"/>
            <a:ext cx="2445327" cy="706582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Sağ Ok 6"/>
          <p:cNvSpPr/>
          <p:nvPr/>
        </p:nvSpPr>
        <p:spPr>
          <a:xfrm>
            <a:off x="5791200" y="2092037"/>
            <a:ext cx="533400" cy="3480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6428083" y="1804419"/>
            <a:ext cx="20755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Gmail</a:t>
            </a:r>
            <a:r>
              <a:rPr lang="tr-TR" dirty="0" smtClean="0">
                <a:solidFill>
                  <a:srgbClr val="FF0000"/>
                </a:solidFill>
              </a:rPr>
              <a:t> şifresi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Girilir ve ileri tuşuna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basılır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230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5-Nokta Yıldız 4"/>
          <p:cNvSpPr/>
          <p:nvPr/>
        </p:nvSpPr>
        <p:spPr>
          <a:xfrm>
            <a:off x="0" y="489760"/>
            <a:ext cx="498763" cy="48323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6" name="5-Nokta Yıldız 5"/>
          <p:cNvSpPr/>
          <p:nvPr/>
        </p:nvSpPr>
        <p:spPr>
          <a:xfrm>
            <a:off x="2736273" y="132428"/>
            <a:ext cx="498763" cy="48323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7" name="5-Nokta Yıldız 6"/>
          <p:cNvSpPr/>
          <p:nvPr/>
        </p:nvSpPr>
        <p:spPr>
          <a:xfrm>
            <a:off x="5534904" y="534495"/>
            <a:ext cx="498763" cy="48323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  <p:sp>
        <p:nvSpPr>
          <p:cNvPr id="8" name="5-Nokta Yıldız 7"/>
          <p:cNvSpPr/>
          <p:nvPr/>
        </p:nvSpPr>
        <p:spPr>
          <a:xfrm>
            <a:off x="8582918" y="1162574"/>
            <a:ext cx="498763" cy="48323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4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67611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2282"/>
            <a:ext cx="9144000" cy="455121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803563" y="145472"/>
            <a:ext cx="765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YENİ TOPLANTI BUTTONUNA TIKLANDIĞINDA 3 SEÇENEK KARIŞIMIZA ÇIKMAKTA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422564" y="3671455"/>
            <a:ext cx="3034145" cy="1472045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Yukarı Ok 2"/>
          <p:cNvSpPr/>
          <p:nvPr/>
        </p:nvSpPr>
        <p:spPr>
          <a:xfrm>
            <a:off x="3221182" y="1343891"/>
            <a:ext cx="152400" cy="22652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1593272" y="562017"/>
            <a:ext cx="5562601" cy="658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YENİ TOPLANTI BUTONUNA BASILDIĞINDA 3 SEÇENEK KARŞIMIZA ÇIKAR</a:t>
            </a:r>
          </a:p>
        </p:txBody>
      </p:sp>
    </p:spTree>
    <p:extLst>
      <p:ext uri="{BB962C8B-B14F-4D97-AF65-F5344CB8AC3E}">
        <p14:creationId xmlns:p14="http://schemas.microsoft.com/office/powerpoint/2010/main" xmlns="" val="315901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448233"/>
            <a:ext cx="9144000" cy="3799175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0" y="0"/>
            <a:ext cx="9144000" cy="1448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«paylaşmak için toplantı bağlantısını al» linkine tıklarsanız aşağıdaki gibi direk toplantı linki alırsınız bu linki katılımcılar ile paylaşıp istediğiniz anda bu link ile toplantı gerçekleştirebilirsiniz. </a:t>
            </a:r>
          </a:p>
          <a:p>
            <a:pPr algn="ctr"/>
            <a:endParaRPr lang="tr-TR" dirty="0"/>
          </a:p>
          <a:p>
            <a:pPr algn="ctr"/>
            <a:r>
              <a:rPr lang="tr-TR" dirty="0" smtClean="0"/>
              <a:t>Linkin sağında bulunan kopyalama butonu ile </a:t>
            </a:r>
            <a:r>
              <a:rPr lang="tr-TR" dirty="0" err="1" smtClean="0"/>
              <a:t>kopyalabilirsiniz</a:t>
            </a:r>
            <a:r>
              <a:rPr lang="tr-TR" dirty="0" smtClean="0"/>
              <a:t>. </a:t>
            </a: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09419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5-Nokta Yıldız 4"/>
          <p:cNvSpPr/>
          <p:nvPr/>
        </p:nvSpPr>
        <p:spPr>
          <a:xfrm>
            <a:off x="0" y="489760"/>
            <a:ext cx="498763" cy="483230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6" name="5-Nokta Yıldız 5"/>
          <p:cNvSpPr/>
          <p:nvPr/>
        </p:nvSpPr>
        <p:spPr>
          <a:xfrm>
            <a:off x="2736273" y="132428"/>
            <a:ext cx="498763" cy="48323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7" name="5-Nokta Yıldız 6"/>
          <p:cNvSpPr/>
          <p:nvPr/>
        </p:nvSpPr>
        <p:spPr>
          <a:xfrm>
            <a:off x="5534904" y="534495"/>
            <a:ext cx="498763" cy="48323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  <p:sp>
        <p:nvSpPr>
          <p:cNvPr id="8" name="5-Nokta Yıldız 7"/>
          <p:cNvSpPr/>
          <p:nvPr/>
        </p:nvSpPr>
        <p:spPr>
          <a:xfrm>
            <a:off x="8582918" y="1162574"/>
            <a:ext cx="498763" cy="48323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4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0" y="3962400"/>
            <a:ext cx="9081681" cy="1122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Az önce aldığınız link buradaki 2. alana girilerek toplantıya giriş yapılır. Ya da link başka bir sayfada arama kısmına kopyalanarak da giriş yapılabilir.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27930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t="25967" b="13680"/>
          <a:stretch/>
        </p:blipFill>
        <p:spPr>
          <a:xfrm>
            <a:off x="0" y="2102428"/>
            <a:ext cx="9144000" cy="3041072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0" y="0"/>
            <a:ext cx="9144000" cy="1489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«Anlık Toplantı Başlat» butonuna basıldığında direk toplantı başlatır ve Hemen Katıl butonu ile girilir. Hemen katıl butonu üzerine toplantıya katılım linki mevcuttur.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55544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0" y="0"/>
            <a:ext cx="9144000" cy="1489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«Google Takvimde planla» butonu ile ileri tarihli toplantı veya toplantılar planlanabilir. Hemen Katıl butonu ile girilir. Hemen katıl butonu üzerine toplantıya katılım linki mevcuttur.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89364"/>
            <a:ext cx="9144000" cy="3654136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28600" y="1641764"/>
            <a:ext cx="3366655" cy="27709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24691" y="1932709"/>
            <a:ext cx="3366655" cy="28401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24690" y="2202873"/>
            <a:ext cx="3366655" cy="27709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3470561" y="2736273"/>
            <a:ext cx="394856" cy="33337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55417" y="3460171"/>
            <a:ext cx="3366655" cy="58708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2" name="Düz Ok Bağlayıcısı 11"/>
          <p:cNvCxnSpPr/>
          <p:nvPr/>
        </p:nvCxnSpPr>
        <p:spPr>
          <a:xfrm>
            <a:off x="3616037" y="1793728"/>
            <a:ext cx="2119745" cy="109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ikdörtgen 12"/>
          <p:cNvSpPr/>
          <p:nvPr/>
        </p:nvSpPr>
        <p:spPr>
          <a:xfrm>
            <a:off x="5908964" y="1715366"/>
            <a:ext cx="2479963" cy="301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Toplantının ismi verilir</a:t>
            </a:r>
            <a:endParaRPr lang="tr-TR" dirty="0"/>
          </a:p>
        </p:txBody>
      </p:sp>
      <p:cxnSp>
        <p:nvCxnSpPr>
          <p:cNvPr id="14" name="Düz Ok Bağlayıcısı 13"/>
          <p:cNvCxnSpPr/>
          <p:nvPr/>
        </p:nvCxnSpPr>
        <p:spPr>
          <a:xfrm>
            <a:off x="3491345" y="2136627"/>
            <a:ext cx="2119745" cy="109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5784272" y="2058264"/>
            <a:ext cx="2722419" cy="553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Kaç saat olacağı ve hangi tarihte olacağı seçili</a:t>
            </a:r>
            <a:endParaRPr lang="tr-TR" dirty="0"/>
          </a:p>
        </p:txBody>
      </p:sp>
      <p:cxnSp>
        <p:nvCxnSpPr>
          <p:cNvPr id="16" name="Düz Ok Bağlayıcısı 15"/>
          <p:cNvCxnSpPr/>
          <p:nvPr/>
        </p:nvCxnSpPr>
        <p:spPr>
          <a:xfrm>
            <a:off x="3491344" y="2453551"/>
            <a:ext cx="2223655" cy="461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ikdörtgen 16"/>
          <p:cNvSpPr/>
          <p:nvPr/>
        </p:nvSpPr>
        <p:spPr>
          <a:xfrm>
            <a:off x="5735782" y="2717654"/>
            <a:ext cx="3006436" cy="788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Toplantıyı belirli aralıklar (günler ya da saatler) ile tekrarlaması ya da tekrarlamaması seçilir</a:t>
            </a:r>
            <a:endParaRPr lang="tr-TR" sz="1400" dirty="0"/>
          </a:p>
        </p:txBody>
      </p:sp>
      <p:cxnSp>
        <p:nvCxnSpPr>
          <p:cNvPr id="19" name="Düz Ok Bağlayıcısı 18"/>
          <p:cNvCxnSpPr/>
          <p:nvPr/>
        </p:nvCxnSpPr>
        <p:spPr>
          <a:xfrm>
            <a:off x="3865417" y="3110345"/>
            <a:ext cx="1835727" cy="648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ikdörtgen 19"/>
          <p:cNvSpPr/>
          <p:nvPr/>
        </p:nvSpPr>
        <p:spPr>
          <a:xfrm>
            <a:off x="5721927" y="3562131"/>
            <a:ext cx="3006436" cy="485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err="1" smtClean="0"/>
              <a:t>Meet</a:t>
            </a:r>
            <a:r>
              <a:rPr lang="tr-TR" sz="1400" dirty="0" smtClean="0"/>
              <a:t> katılım linki kopyalanır ve zamanına yakın paylaşılır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xmlns="" val="355397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0" y="0"/>
            <a:ext cx="9144000" cy="1489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«Google Takvimde planla» butonu ile ileri tarihli toplantı veya toplantılar planlanabilir. Hemen Katıl butonu ile girilir. Hemen katıl butonu üzerine toplantıya katılım linki mevcuttur.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89364"/>
            <a:ext cx="9144000" cy="3654136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73181" y="4559012"/>
            <a:ext cx="3927764" cy="62518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55417" y="3460171"/>
            <a:ext cx="3366655" cy="58708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2" name="Düz Ok Bağlayıcısı 11"/>
          <p:cNvCxnSpPr>
            <a:endCxn id="20" idx="1"/>
          </p:cNvCxnSpPr>
          <p:nvPr/>
        </p:nvCxnSpPr>
        <p:spPr>
          <a:xfrm>
            <a:off x="3352800" y="3496757"/>
            <a:ext cx="2583873" cy="205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ikdörtgen 16"/>
          <p:cNvSpPr/>
          <p:nvPr/>
        </p:nvSpPr>
        <p:spPr>
          <a:xfrm>
            <a:off x="5119254" y="4341234"/>
            <a:ext cx="3006436" cy="788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Toplantı ile ilgili açıklama isteğe bağlı olarak yazılabilir</a:t>
            </a:r>
            <a:endParaRPr lang="tr-TR" sz="1400" dirty="0"/>
          </a:p>
        </p:txBody>
      </p:sp>
      <p:sp>
        <p:nvSpPr>
          <p:cNvPr id="20" name="Dikdörtgen 19"/>
          <p:cNvSpPr/>
          <p:nvPr/>
        </p:nvSpPr>
        <p:spPr>
          <a:xfrm>
            <a:off x="5936673" y="3221289"/>
            <a:ext cx="3006436" cy="962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Toplantıdan önce size bildirim verir. Bildirim haricinde E-posta seçeneği ile size toplantıdan seçilen </a:t>
            </a:r>
            <a:r>
              <a:rPr lang="tr-TR" sz="1400" dirty="0" err="1" smtClean="0"/>
              <a:t>dakka</a:t>
            </a:r>
            <a:r>
              <a:rPr lang="tr-TR" sz="1400" dirty="0" smtClean="0"/>
              <a:t> kadar önce mail gelmesini sağlayabilirsiniz</a:t>
            </a:r>
            <a:endParaRPr lang="tr-TR" sz="1400" dirty="0"/>
          </a:p>
        </p:txBody>
      </p:sp>
      <p:cxnSp>
        <p:nvCxnSpPr>
          <p:cNvPr id="18" name="Düz Ok Bağlayıcısı 17"/>
          <p:cNvCxnSpPr>
            <a:stCxn id="7" idx="3"/>
            <a:endCxn id="17" idx="1"/>
          </p:cNvCxnSpPr>
          <p:nvPr/>
        </p:nvCxnSpPr>
        <p:spPr>
          <a:xfrm flipV="1">
            <a:off x="4100945" y="4735440"/>
            <a:ext cx="1018309" cy="136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ikdörtgen 21"/>
          <p:cNvSpPr/>
          <p:nvPr/>
        </p:nvSpPr>
        <p:spPr>
          <a:xfrm>
            <a:off x="3733800" y="2459830"/>
            <a:ext cx="1905000" cy="124285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4" name="Düz Ok Bağlayıcısı 23"/>
          <p:cNvCxnSpPr/>
          <p:nvPr/>
        </p:nvCxnSpPr>
        <p:spPr>
          <a:xfrm flipV="1">
            <a:off x="5673436" y="2064327"/>
            <a:ext cx="893619" cy="408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ikdörtgen 24"/>
          <p:cNvSpPr/>
          <p:nvPr/>
        </p:nvSpPr>
        <p:spPr>
          <a:xfrm>
            <a:off x="6567055" y="1565564"/>
            <a:ext cx="2576945" cy="1170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Katılımcıların </a:t>
            </a:r>
            <a:r>
              <a:rPr lang="tr-TR" sz="1400" dirty="0" err="1" smtClean="0"/>
              <a:t>maillleri</a:t>
            </a:r>
            <a:r>
              <a:rPr lang="tr-TR" sz="1400" dirty="0" smtClean="0"/>
              <a:t> girilerek davet maili atabilirsiniz aşağıda katılımcıların izinlerini düzenleyebilirsiniz.</a:t>
            </a:r>
            <a:endParaRPr lang="tr-TR" sz="1400" dirty="0"/>
          </a:p>
        </p:txBody>
      </p:sp>
      <p:sp>
        <p:nvSpPr>
          <p:cNvPr id="26" name="Dikdörtgen 25"/>
          <p:cNvSpPr/>
          <p:nvPr/>
        </p:nvSpPr>
        <p:spPr>
          <a:xfrm>
            <a:off x="2029692" y="1542643"/>
            <a:ext cx="1918854" cy="468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Son olarak kaydet diyerek </a:t>
            </a:r>
            <a:r>
              <a:rPr lang="tr-TR" sz="1400" dirty="0" err="1" smtClean="0"/>
              <a:t>oluşturusunuz</a:t>
            </a:r>
            <a:endParaRPr lang="tr-TR" sz="1400" dirty="0"/>
          </a:p>
        </p:txBody>
      </p:sp>
      <p:cxnSp>
        <p:nvCxnSpPr>
          <p:cNvPr id="28" name="Düz Ok Bağlayıcısı 27"/>
          <p:cNvCxnSpPr>
            <a:endCxn id="26" idx="3"/>
          </p:cNvCxnSpPr>
          <p:nvPr/>
        </p:nvCxnSpPr>
        <p:spPr>
          <a:xfrm flipH="1" flipV="1">
            <a:off x="3948546" y="1776845"/>
            <a:ext cx="394854" cy="19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7011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5-Nokta Yıldız 4"/>
          <p:cNvSpPr/>
          <p:nvPr/>
        </p:nvSpPr>
        <p:spPr>
          <a:xfrm>
            <a:off x="0" y="489760"/>
            <a:ext cx="498763" cy="483230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6" name="5-Nokta Yıldız 5"/>
          <p:cNvSpPr/>
          <p:nvPr/>
        </p:nvSpPr>
        <p:spPr>
          <a:xfrm>
            <a:off x="2736273" y="132428"/>
            <a:ext cx="498763" cy="48323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7" name="5-Nokta Yıldız 6"/>
          <p:cNvSpPr/>
          <p:nvPr/>
        </p:nvSpPr>
        <p:spPr>
          <a:xfrm>
            <a:off x="5534904" y="534495"/>
            <a:ext cx="498763" cy="48323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  <p:sp>
        <p:nvSpPr>
          <p:cNvPr id="8" name="5-Nokta Yıldız 7"/>
          <p:cNvSpPr/>
          <p:nvPr/>
        </p:nvSpPr>
        <p:spPr>
          <a:xfrm>
            <a:off x="8582918" y="1162574"/>
            <a:ext cx="498763" cy="48323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4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0" y="3962400"/>
            <a:ext cx="9144000" cy="1122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MEET üzerinde bir toplantı için gelen link ile 2 numaralı alandan linki girerek giriş yapabilirsiniz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36067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316706" y="370448"/>
            <a:ext cx="8569037" cy="773258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522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3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 </a:t>
            </a:r>
            <a:r>
              <a:rPr kumimoji="0" lang="tr-TR" altLang="tr-TR" sz="3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 </a:t>
            </a:r>
            <a:r>
              <a:rPr kumimoji="0" lang="tr-TR" altLang="tr-TR" sz="3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    Google </a:t>
            </a:r>
            <a:r>
              <a:rPr kumimoji="0" lang="tr-TR" altLang="tr-TR" sz="36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Meet</a:t>
            </a:r>
            <a:r>
              <a:rPr kumimoji="0" lang="tr-TR" altLang="tr-TR" sz="3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Nedir?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50" name="Picture 26" descr="https://www.gstatic.com/images/branding/product/1x/meet_64d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889" y="45227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etin kutusu 13"/>
          <p:cNvSpPr txBox="1"/>
          <p:nvPr/>
        </p:nvSpPr>
        <p:spPr>
          <a:xfrm>
            <a:off x="747712" y="1466419"/>
            <a:ext cx="70198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tr-TR" altLang="tr-TR" dirty="0">
                <a:solidFill>
                  <a:srgbClr val="545454"/>
                </a:solidFill>
                <a:latin typeface="Roboto"/>
              </a:rPr>
              <a:t>Görüntülü konuşma, toplantı vs. için Google tarafından </a:t>
            </a:r>
            <a:r>
              <a:rPr lang="tr-TR" altLang="tr-TR" dirty="0" smtClean="0">
                <a:solidFill>
                  <a:srgbClr val="545454"/>
                </a:solidFill>
                <a:latin typeface="Roboto"/>
              </a:rPr>
              <a:t>geliştirilmiş,</a:t>
            </a:r>
          </a:p>
          <a:p>
            <a:pPr lvl="0"/>
            <a:r>
              <a:rPr lang="tr-TR" altLang="tr-TR" dirty="0" smtClean="0">
                <a:solidFill>
                  <a:srgbClr val="545454"/>
                </a:solidFill>
                <a:latin typeface="Roboto"/>
              </a:rPr>
              <a:t> </a:t>
            </a:r>
            <a:r>
              <a:rPr lang="tr-TR" altLang="tr-TR" dirty="0">
                <a:solidFill>
                  <a:srgbClr val="545454"/>
                </a:solidFill>
                <a:latin typeface="Roboto"/>
              </a:rPr>
              <a:t>video konferans uygulamasıdır</a:t>
            </a:r>
            <a:r>
              <a:rPr lang="tr-TR" altLang="tr-TR" dirty="0" smtClean="0">
                <a:solidFill>
                  <a:srgbClr val="545454"/>
                </a:solidFill>
                <a:latin typeface="Roboto"/>
              </a:rPr>
              <a:t>.</a:t>
            </a:r>
          </a:p>
          <a:p>
            <a:endParaRPr lang="tr-TR" dirty="0"/>
          </a:p>
        </p:txBody>
      </p:sp>
      <p:sp>
        <p:nvSpPr>
          <p:cNvPr id="42" name="Rectangle 25"/>
          <p:cNvSpPr>
            <a:spLocks noChangeArrowheads="1"/>
          </p:cNvSpPr>
          <p:nvPr/>
        </p:nvSpPr>
        <p:spPr bwMode="auto">
          <a:xfrm>
            <a:off x="211931" y="2389749"/>
            <a:ext cx="8569037" cy="773258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522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ctr"/>
            <a:r>
              <a:rPr kumimoji="0" lang="tr-TR" altLang="tr-TR" sz="3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 </a:t>
            </a:r>
            <a:r>
              <a:rPr kumimoji="0" lang="tr-TR" altLang="tr-TR" sz="3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 </a:t>
            </a:r>
            <a:r>
              <a:rPr kumimoji="0" lang="tr-TR" altLang="tr-TR" sz="3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    </a:t>
            </a:r>
            <a:r>
              <a:rPr lang="tr-TR" dirty="0"/>
              <a:t>Görüşmeye dışarıdan katılımcılar da katılabilir mi</a:t>
            </a:r>
            <a:r>
              <a:rPr lang="tr-TR" dirty="0" smtClean="0"/>
              <a:t>?</a:t>
            </a:r>
            <a:endParaRPr kumimoji="0" lang="tr-TR" altLang="tr-TR" sz="36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3" name="Picture 26" descr="https://www.gstatic.com/images/branding/product/1x/meet_64d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14" y="2471578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Metin kutusu 43"/>
          <p:cNvSpPr txBox="1"/>
          <p:nvPr/>
        </p:nvSpPr>
        <p:spPr>
          <a:xfrm>
            <a:off x="747712" y="3485720"/>
            <a:ext cx="7749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tr-TR" dirty="0"/>
              <a:t>Tabii ki. Aynı bağlantıyı tüm toplantı katılımcılarıyla paylaşabilirsiniz. </a:t>
            </a:r>
            <a:endParaRPr lang="tr-TR" dirty="0" smtClean="0"/>
          </a:p>
          <a:p>
            <a:pPr lvl="0"/>
            <a:r>
              <a:rPr lang="tr-TR" dirty="0" smtClean="0"/>
              <a:t>Böylece</a:t>
            </a:r>
            <a:r>
              <a:rPr lang="tr-TR" dirty="0"/>
              <a:t>, katılmasını istediğiniz herkesi görüşmeye dahil etmek daha da kolaylaşır.</a:t>
            </a:r>
          </a:p>
        </p:txBody>
      </p:sp>
    </p:spTree>
    <p:extLst>
      <p:ext uri="{BB962C8B-B14F-4D97-AF65-F5344CB8AC3E}">
        <p14:creationId xmlns:p14="http://schemas.microsoft.com/office/powerpoint/2010/main" xmlns="" val="3034101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3455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658091" y="48491"/>
            <a:ext cx="3373582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Toplantıya girildiğinde sizi böyle bir ekran karşılar</a:t>
            </a:r>
            <a:endParaRPr lang="tr-T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25" b="5589"/>
          <a:stretch/>
        </p:blipFill>
        <p:spPr>
          <a:xfrm>
            <a:off x="0" y="931718"/>
            <a:ext cx="9144000" cy="4211782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0" y="0"/>
            <a:ext cx="9144000" cy="93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Toplantıya katılacak kişiler linkleri girerek katılım sağladıklarında toplantı sahibine izin ekranı çıkar kabul ederse katılımcı girişi sağlanır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9817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0" y="0"/>
            <a:ext cx="9144000" cy="93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Ekranın sağ altında menü tuşu vardır. Buradan bazı ayarlar düzenlenebilir. Örneğin Tam Ekran yapma ya da sayfa düzeni gibi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31718"/>
            <a:ext cx="9144000" cy="42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124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0" y="0"/>
            <a:ext cx="9144000" cy="93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Sayfa düzeni seçenekleri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31718"/>
            <a:ext cx="914400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0" y="0"/>
            <a:ext cx="9144000" cy="93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Şimdi Göster butonu ile ekranınızı katılımcılara paylaşabilir ekranınızdan sunum gerçekleştirebilirsiniz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47"/>
          <a:stretch/>
        </p:blipFill>
        <p:spPr>
          <a:xfrm>
            <a:off x="0" y="931718"/>
            <a:ext cx="9144000" cy="422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241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0" y="0"/>
            <a:ext cx="9144000" cy="931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Toplantı Ayrıntıları ile toplantı katılım linkini görebilirsiniz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31718"/>
            <a:ext cx="9144000" cy="428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564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0"/>
            <a:ext cx="9144000" cy="1323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MOBİL KULLANIM İÇİN…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92" t="22760" r="292" b="-673"/>
          <a:stretch/>
        </p:blipFill>
        <p:spPr>
          <a:xfrm>
            <a:off x="0" y="1274618"/>
            <a:ext cx="2372439" cy="3512128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821873" y="3318164"/>
            <a:ext cx="408709" cy="58881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Düz Ok Bağlayıcısı 7"/>
          <p:cNvCxnSpPr/>
          <p:nvPr/>
        </p:nvCxnSpPr>
        <p:spPr>
          <a:xfrm flipV="1">
            <a:off x="2258291" y="3030682"/>
            <a:ext cx="1794164" cy="592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ikdörtgen 8"/>
          <p:cNvSpPr/>
          <p:nvPr/>
        </p:nvSpPr>
        <p:spPr>
          <a:xfrm>
            <a:off x="4343400" y="2299855"/>
            <a:ext cx="4010891" cy="1312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Google </a:t>
            </a:r>
            <a:r>
              <a:rPr lang="tr-TR" dirty="0" err="1" smtClean="0"/>
              <a:t>Play’a</a:t>
            </a:r>
            <a:r>
              <a:rPr lang="tr-TR" dirty="0" smtClean="0"/>
              <a:t> girilir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22420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0"/>
            <a:ext cx="9144000" cy="1323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MOBİL KULLANIM İÇİN…</a:t>
            </a: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311749" y="2838450"/>
            <a:ext cx="1740706" cy="192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ikdörtgen 8"/>
          <p:cNvSpPr/>
          <p:nvPr/>
        </p:nvSpPr>
        <p:spPr>
          <a:xfrm>
            <a:off x="4343400" y="2299855"/>
            <a:ext cx="4010891" cy="1312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Aramaya </a:t>
            </a:r>
            <a:r>
              <a:rPr lang="tr-TR" dirty="0" err="1" smtClean="0"/>
              <a:t>meet</a:t>
            </a:r>
            <a:r>
              <a:rPr lang="tr-TR" dirty="0" smtClean="0"/>
              <a:t> yazılarak Google </a:t>
            </a:r>
            <a:r>
              <a:rPr lang="tr-TR" dirty="0" err="1" smtClean="0"/>
              <a:t>Meet</a:t>
            </a:r>
            <a:r>
              <a:rPr lang="tr-TR" dirty="0" smtClean="0"/>
              <a:t> Uygulaması bulunur ve tıklanır.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17" y="1360343"/>
            <a:ext cx="2372439" cy="3340677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82975" y="2646218"/>
            <a:ext cx="2175316" cy="38446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0544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0"/>
            <a:ext cx="9144000" cy="1323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MOBİL KULLANIM İÇİN…</a:t>
            </a: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2311749" y="2838450"/>
            <a:ext cx="1740706" cy="192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ikdörtgen 8"/>
          <p:cNvSpPr/>
          <p:nvPr/>
        </p:nvSpPr>
        <p:spPr>
          <a:xfrm>
            <a:off x="4343400" y="2299855"/>
            <a:ext cx="4010891" cy="1312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Yükle butonu ile yüklenir.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823"/>
          <a:stretch/>
        </p:blipFill>
        <p:spPr>
          <a:xfrm>
            <a:off x="-1" y="1323108"/>
            <a:ext cx="2235549" cy="3373583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60233" y="2550102"/>
            <a:ext cx="2175316" cy="38446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8971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0"/>
            <a:ext cx="9144000" cy="1323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MOBİL KULLANIM İÇİN…</a:t>
            </a:r>
          </a:p>
        </p:txBody>
      </p:sp>
      <p:cxnSp>
        <p:nvCxnSpPr>
          <p:cNvPr id="8" name="Düz Ok Bağlayıcısı 7"/>
          <p:cNvCxnSpPr/>
          <p:nvPr/>
        </p:nvCxnSpPr>
        <p:spPr>
          <a:xfrm flipV="1">
            <a:off x="1955146" y="3031114"/>
            <a:ext cx="2388254" cy="1097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ikdörtgen 8"/>
          <p:cNvSpPr/>
          <p:nvPr/>
        </p:nvSpPr>
        <p:spPr>
          <a:xfrm>
            <a:off x="4343400" y="2299855"/>
            <a:ext cx="4010891" cy="1312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Meet</a:t>
            </a:r>
            <a:r>
              <a:rPr lang="tr-TR" dirty="0" smtClean="0"/>
              <a:t> uygulamasına girilir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916" b="12996"/>
          <a:stretch/>
        </p:blipFill>
        <p:spPr>
          <a:xfrm>
            <a:off x="0" y="1323108"/>
            <a:ext cx="2372439" cy="3462771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205345" y="3838574"/>
            <a:ext cx="519546" cy="62258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3140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316706" y="370448"/>
            <a:ext cx="8569037" cy="773258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522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tr-TR" altLang="tr-TR" sz="3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 </a:t>
            </a:r>
            <a:r>
              <a:rPr kumimoji="0" lang="tr-TR" altLang="tr-TR" sz="3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 </a:t>
            </a:r>
            <a:r>
              <a:rPr kumimoji="0" lang="tr-TR" altLang="tr-TR" sz="3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    </a:t>
            </a:r>
            <a:r>
              <a:rPr lang="tr-TR" dirty="0"/>
              <a:t>Herhangi bir şey yüklememe gerek var mı?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26" descr="https://www.gstatic.com/images/branding/product/1x/meet_64d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889" y="45227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399616" y="1584182"/>
            <a:ext cx="84032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 err="1"/>
              <a:t>Chrome</a:t>
            </a:r>
            <a:r>
              <a:rPr lang="tr-TR" dirty="0"/>
              <a:t>, </a:t>
            </a:r>
            <a:r>
              <a:rPr lang="tr-TR" dirty="0" err="1"/>
              <a:t>Firefox</a:t>
            </a:r>
            <a:r>
              <a:rPr lang="tr-TR" dirty="0"/>
              <a:t>, Safari ve yeni </a:t>
            </a:r>
            <a:r>
              <a:rPr lang="tr-TR" dirty="0" err="1"/>
              <a:t>Edge'de</a:t>
            </a:r>
            <a:r>
              <a:rPr lang="tr-TR" dirty="0"/>
              <a:t> herhangi bir eklenti veya yazılım yüklenmesi gerekmez. </a:t>
            </a:r>
            <a:endParaRPr lang="tr-TR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Meet</a:t>
            </a:r>
            <a:r>
              <a:rPr lang="tr-TR" dirty="0"/>
              <a:t>, söz konusu </a:t>
            </a:r>
            <a:r>
              <a:rPr lang="tr-TR" dirty="0">
                <a:hlinkClick r:id="rId3"/>
              </a:rPr>
              <a:t>tarayıcılarda</a:t>
            </a:r>
            <a:r>
              <a:rPr lang="tr-TR" dirty="0"/>
              <a:t> tüm işlevleriyle çalışır. </a:t>
            </a:r>
            <a:endParaRPr lang="tr-TR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 smtClean="0"/>
              <a:t>Bu </a:t>
            </a:r>
            <a:r>
              <a:rPr lang="tr-TR" dirty="0"/>
              <a:t>işleyiş biçimi, </a:t>
            </a:r>
            <a:r>
              <a:rPr lang="tr-TR" dirty="0" err="1"/>
              <a:t>Meet'in</a:t>
            </a:r>
            <a:r>
              <a:rPr lang="tr-TR" dirty="0"/>
              <a:t> saldırılara maruz kalabileceği ortamları ve </a:t>
            </a:r>
            <a:endParaRPr lang="tr-TR" dirty="0" smtClean="0"/>
          </a:p>
          <a:p>
            <a:pPr lvl="0"/>
            <a:r>
              <a:rPr lang="tr-TR" dirty="0" smtClean="0"/>
              <a:t>son </a:t>
            </a:r>
            <a:r>
              <a:rPr lang="tr-TR" dirty="0"/>
              <a:t>kullanıcı makinelerine sık sık güvenlik yamaları aktarma gereksinimini azaltmaktadır. </a:t>
            </a:r>
            <a:endParaRPr lang="tr-TR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dirty="0" smtClean="0"/>
              <a:t>Mobil </a:t>
            </a:r>
            <a:r>
              <a:rPr lang="tr-TR" dirty="0"/>
              <a:t>cihazlarda ise Apple </a:t>
            </a:r>
            <a:r>
              <a:rPr lang="tr-TR" dirty="0" err="1"/>
              <a:t>App</a:t>
            </a:r>
            <a:r>
              <a:rPr lang="tr-TR" dirty="0"/>
              <a:t> </a:t>
            </a:r>
            <a:r>
              <a:rPr lang="tr-TR" dirty="0" err="1"/>
              <a:t>Store</a:t>
            </a:r>
            <a:r>
              <a:rPr lang="tr-TR" dirty="0"/>
              <a:t> veya Google Play </a:t>
            </a:r>
            <a:r>
              <a:rPr lang="tr-TR" dirty="0" err="1"/>
              <a:t>Store'dan</a:t>
            </a:r>
            <a:r>
              <a:rPr lang="tr-TR" dirty="0"/>
              <a:t> </a:t>
            </a:r>
            <a:r>
              <a:rPr lang="tr-TR" dirty="0" err="1"/>
              <a:t>Meet</a:t>
            </a:r>
            <a:r>
              <a:rPr lang="tr-TR" dirty="0"/>
              <a:t> </a:t>
            </a:r>
            <a:r>
              <a:rPr lang="tr-TR" dirty="0" smtClean="0"/>
              <a:t>uygulamasını</a:t>
            </a:r>
          </a:p>
          <a:p>
            <a:pPr lvl="0"/>
            <a:r>
              <a:rPr lang="tr-TR" dirty="0" smtClean="0"/>
              <a:t> indirmeniz gerekiyor.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2232548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0"/>
            <a:ext cx="9144000" cy="1323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MOBİL KULLANIM İÇİN…</a:t>
            </a:r>
          </a:p>
        </p:txBody>
      </p:sp>
      <p:sp>
        <p:nvSpPr>
          <p:cNvPr id="9" name="Dikdörtgen 8"/>
          <p:cNvSpPr/>
          <p:nvPr/>
        </p:nvSpPr>
        <p:spPr>
          <a:xfrm>
            <a:off x="4142509" y="1520752"/>
            <a:ext cx="4010891" cy="772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Yeni Toplantı oluşturulur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23107"/>
            <a:ext cx="2218384" cy="3408219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-6099" y="3796141"/>
            <a:ext cx="1115291" cy="33251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Düz Ok Bağlayıcısı 7"/>
          <p:cNvCxnSpPr>
            <a:endCxn id="9" idx="1"/>
          </p:cNvCxnSpPr>
          <p:nvPr/>
        </p:nvCxnSpPr>
        <p:spPr>
          <a:xfrm flipV="1">
            <a:off x="1109192" y="1906840"/>
            <a:ext cx="3033317" cy="1889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1178465" y="3809992"/>
            <a:ext cx="1115291" cy="33251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4142509" y="2552915"/>
            <a:ext cx="4010891" cy="772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Toplantı kodu ile mevcut toplantıya </a:t>
            </a:r>
            <a:r>
              <a:rPr lang="tr-TR" dirty="0" err="1" smtClean="0"/>
              <a:t>katılınır</a:t>
            </a:r>
            <a:r>
              <a:rPr lang="tr-TR" dirty="0" smtClean="0"/>
              <a:t>.</a:t>
            </a:r>
            <a:endParaRPr lang="tr-TR" dirty="0"/>
          </a:p>
        </p:txBody>
      </p:sp>
      <p:cxnSp>
        <p:nvCxnSpPr>
          <p:cNvPr id="13" name="Düz Ok Bağlayıcısı 12"/>
          <p:cNvCxnSpPr/>
          <p:nvPr/>
        </p:nvCxnSpPr>
        <p:spPr>
          <a:xfrm flipV="1">
            <a:off x="2293756" y="2939002"/>
            <a:ext cx="1918026" cy="847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kdörtgen 14"/>
          <p:cNvSpPr/>
          <p:nvPr/>
        </p:nvSpPr>
        <p:spPr>
          <a:xfrm>
            <a:off x="4059382" y="3491559"/>
            <a:ext cx="4010891" cy="772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Toplantı Kodu : linkin son kısmıdır</a:t>
            </a:r>
            <a:endParaRPr lang="tr-TR" dirty="0" smtClean="0">
              <a:solidFill>
                <a:schemeClr val="bg1"/>
              </a:solidFill>
              <a:hlinkClick r:id="rId3"/>
            </a:endParaRPr>
          </a:p>
          <a:p>
            <a:pPr algn="ctr"/>
            <a:r>
              <a:rPr lang="tr-TR" dirty="0" smtClean="0"/>
              <a:t>https</a:t>
            </a:r>
            <a:r>
              <a:rPr lang="tr-TR" dirty="0"/>
              <a:t>://</a:t>
            </a:r>
            <a:r>
              <a:rPr lang="tr-TR" dirty="0" smtClean="0"/>
              <a:t>meet.google.com/</a:t>
            </a:r>
            <a:r>
              <a:rPr lang="tr-TR" dirty="0" smtClean="0">
                <a:solidFill>
                  <a:srgbClr val="FF0000"/>
                </a:solidFill>
              </a:rPr>
              <a:t>mws-xzsq-mqf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92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165764" y="1995055"/>
            <a:ext cx="2798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/>
              <a:t>TEŞEKKÜRLER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xmlns="" val="186054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316706" y="370448"/>
            <a:ext cx="8569037" cy="773258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522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tr-TR" altLang="tr-TR" sz="3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 </a:t>
            </a:r>
            <a:r>
              <a:rPr kumimoji="0" lang="tr-TR" altLang="tr-TR" sz="3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 </a:t>
            </a:r>
            <a:r>
              <a:rPr kumimoji="0" lang="tr-TR" altLang="tr-TR" sz="3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    </a:t>
            </a:r>
            <a:r>
              <a:rPr lang="tr-TR" dirty="0" smtClean="0"/>
              <a:t>Google </a:t>
            </a:r>
            <a:r>
              <a:rPr lang="tr-TR" dirty="0" err="1" smtClean="0"/>
              <a:t>Meet</a:t>
            </a:r>
            <a:r>
              <a:rPr lang="tr-TR" dirty="0" smtClean="0"/>
              <a:t> Ücretli midir ya da herhangi bir kısıt var mıdır?</a:t>
            </a:r>
            <a:endParaRPr lang="tr-TR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26" descr="https://www.gstatic.com/images/branding/product/1x/meet_64d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889" y="45227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399616" y="1584182"/>
            <a:ext cx="8403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dirty="0" smtClean="0"/>
              <a:t>Google </a:t>
            </a:r>
            <a:r>
              <a:rPr lang="tr-TR" dirty="0" err="1" smtClean="0"/>
              <a:t>meet</a:t>
            </a:r>
            <a:r>
              <a:rPr lang="tr-TR" dirty="0" smtClean="0"/>
              <a:t> için ücretli ve ücretsiz versiyonları bulunmaktadır. Normalde ücretsiz versiyonunda bir takım kısıtlamalar mevcuttur fakat dünyamızın yaşamış olduğu </a:t>
            </a:r>
            <a:r>
              <a:rPr lang="tr-TR" dirty="0" err="1" smtClean="0"/>
              <a:t>süreçde</a:t>
            </a:r>
            <a:r>
              <a:rPr lang="tr-TR" dirty="0" smtClean="0"/>
              <a:t> Google </a:t>
            </a:r>
            <a:r>
              <a:rPr lang="tr-TR" dirty="0" err="1" smtClean="0"/>
              <a:t>Meet</a:t>
            </a:r>
            <a:r>
              <a:rPr lang="tr-TR" dirty="0" smtClean="0"/>
              <a:t> ‘de kullanıcılara 30 Eylül tarihine kadar en kısıtlama ile devam edeceğini açıklamıştır.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850457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316706" y="370448"/>
            <a:ext cx="8569037" cy="773258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522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tr-TR" altLang="tr-TR" sz="3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 </a:t>
            </a:r>
            <a:r>
              <a:rPr kumimoji="0" lang="tr-TR" altLang="tr-TR" sz="3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 </a:t>
            </a:r>
            <a:r>
              <a:rPr kumimoji="0" lang="tr-TR" altLang="tr-TR" sz="3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    </a:t>
            </a:r>
            <a:r>
              <a:rPr lang="tr-TR" dirty="0" smtClean="0"/>
              <a:t>Google </a:t>
            </a:r>
            <a:r>
              <a:rPr lang="tr-TR" dirty="0" err="1" smtClean="0"/>
              <a:t>Meet</a:t>
            </a:r>
            <a:r>
              <a:rPr lang="tr-TR" dirty="0" smtClean="0"/>
              <a:t> Ücretli ve Ücretsiz versiyonda sunulan bazı özellikler</a:t>
            </a:r>
            <a:endParaRPr lang="tr-TR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26" descr="https://www.gstatic.com/images/branding/product/1x/meet_64d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889" y="45227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70311881"/>
              </p:ext>
            </p:extLst>
          </p:nvPr>
        </p:nvGraphicFramePr>
        <p:xfrm>
          <a:off x="316706" y="1336386"/>
          <a:ext cx="8312728" cy="3147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7900">
                  <a:extLst>
                    <a:ext uri="{9D8B030D-6E8A-4147-A177-3AD203B41FA5}">
                      <a16:colId xmlns="" xmlns:a16="http://schemas.microsoft.com/office/drawing/2014/main" val="2888482615"/>
                    </a:ext>
                  </a:extLst>
                </a:gridCol>
                <a:gridCol w="2088464">
                  <a:extLst>
                    <a:ext uri="{9D8B030D-6E8A-4147-A177-3AD203B41FA5}">
                      <a16:colId xmlns="" xmlns:a16="http://schemas.microsoft.com/office/drawing/2014/main" val="740898664"/>
                    </a:ext>
                  </a:extLst>
                </a:gridCol>
                <a:gridCol w="2078182">
                  <a:extLst>
                    <a:ext uri="{9D8B030D-6E8A-4147-A177-3AD203B41FA5}">
                      <a16:colId xmlns="" xmlns:a16="http://schemas.microsoft.com/office/drawing/2014/main" val="2226558441"/>
                    </a:ext>
                  </a:extLst>
                </a:gridCol>
                <a:gridCol w="2078182">
                  <a:extLst>
                    <a:ext uri="{9D8B030D-6E8A-4147-A177-3AD203B41FA5}">
                      <a16:colId xmlns="" xmlns:a16="http://schemas.microsoft.com/office/drawing/2014/main" val="17617450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TOPLANTI ÖZELLİKLERİ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Ücretsiz</a:t>
                      </a:r>
                    </a:p>
                    <a:p>
                      <a:r>
                        <a:rPr lang="tr-TR" sz="1200" dirty="0" smtClean="0"/>
                        <a:t>Daima Ücretsiz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G Suite </a:t>
                      </a:r>
                      <a:r>
                        <a:rPr lang="tr-TR" sz="1200" dirty="0" err="1" smtClean="0"/>
                        <a:t>Essential</a:t>
                      </a:r>
                      <a:endParaRPr lang="tr-TR" sz="1200" dirty="0" smtClean="0"/>
                    </a:p>
                    <a:p>
                      <a:r>
                        <a:rPr lang="tr-TR" sz="1200" dirty="0" smtClean="0"/>
                        <a:t>30 Eylül’e kadar ücretsiz</a:t>
                      </a:r>
                    </a:p>
                    <a:p>
                      <a:r>
                        <a:rPr lang="tr-TR" sz="1200" dirty="0" smtClean="0"/>
                        <a:t>1 Ekim kişi başı ücret 10$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G Suite</a:t>
                      </a:r>
                      <a:r>
                        <a:rPr lang="tr-TR" sz="1200" baseline="0" dirty="0" smtClean="0"/>
                        <a:t> Enterprise </a:t>
                      </a:r>
                      <a:r>
                        <a:rPr lang="tr-TR" sz="1200" baseline="0" dirty="0" err="1" smtClean="0"/>
                        <a:t>Essential</a:t>
                      </a:r>
                      <a:endParaRPr lang="tr-TR" sz="1200" baseline="0" dirty="0" smtClean="0"/>
                    </a:p>
                    <a:p>
                      <a:r>
                        <a:rPr lang="tr-TR" sz="1200" dirty="0" smtClean="0"/>
                        <a:t>30 Eylül’e kadar ücretsiz</a:t>
                      </a:r>
                    </a:p>
                    <a:p>
                      <a:r>
                        <a:rPr lang="tr-TR" sz="1200" dirty="0" smtClean="0"/>
                        <a:t>1 Ekim kişi başı ücret 20$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05814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dirty="0">
                          <a:solidFill>
                            <a:srgbClr val="5F6368"/>
                          </a:solidFill>
                          <a:effectLst/>
                          <a:latin typeface="Roboto"/>
                        </a:rPr>
                        <a:t>Toplantı süresi (maksimum)</a:t>
                      </a:r>
                    </a:p>
                  </a:txBody>
                  <a:tcPr marL="121920" marR="121920" marT="121920" marB="1219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dirty="0" smtClean="0">
                          <a:effectLst/>
                        </a:rPr>
                        <a:t>1 SAAT(30 Eylül’e kadar 24 Saat)</a:t>
                      </a:r>
                      <a:endParaRPr lang="tr-TR" sz="1100" dirty="0">
                        <a:effectLst/>
                      </a:endParaRPr>
                    </a:p>
                  </a:txBody>
                  <a:tcPr marT="121920" marB="1219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b="0" dirty="0">
                          <a:effectLst/>
                        </a:rPr>
                        <a:t>300 saat</a:t>
                      </a:r>
                    </a:p>
                  </a:txBody>
                  <a:tcPr marT="121920" marB="12192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>
                          <a:effectLst/>
                        </a:rPr>
                        <a:t>300 saat</a:t>
                      </a:r>
                    </a:p>
                  </a:txBody>
                  <a:tcPr marT="121920" marB="121920" anchor="ctr"/>
                </a:tc>
                <a:extLst>
                  <a:ext uri="{0D108BD9-81ED-4DB2-BD59-A6C34878D82A}">
                    <a16:rowId xmlns="" xmlns:a16="http://schemas.microsoft.com/office/drawing/2014/main" val="4005193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dirty="0">
                          <a:solidFill>
                            <a:srgbClr val="5F6368"/>
                          </a:solidFill>
                          <a:effectLst/>
                          <a:latin typeface="Roboto"/>
                        </a:rPr>
                        <a:t>Katılımcı sayısı (maksimum)</a:t>
                      </a:r>
                    </a:p>
                  </a:txBody>
                  <a:tcPr marL="121920" marR="121920" marT="121920" marB="1219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dirty="0" smtClean="0">
                          <a:effectLst/>
                        </a:rPr>
                        <a:t>100</a:t>
                      </a:r>
                      <a:endParaRPr lang="tr-TR" sz="1100" dirty="0">
                        <a:effectLst/>
                      </a:endParaRPr>
                    </a:p>
                  </a:txBody>
                  <a:tcPr marT="121920" marB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150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250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93098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dirty="0">
                          <a:solidFill>
                            <a:srgbClr val="5F6368"/>
                          </a:solidFill>
                          <a:effectLst/>
                          <a:latin typeface="Roboto"/>
                        </a:rPr>
                        <a:t>Toplantı sayısı</a:t>
                      </a:r>
                    </a:p>
                  </a:txBody>
                  <a:tcPr marL="121920" marR="121920" marT="121920" marB="1219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dirty="0" smtClean="0">
                          <a:effectLst/>
                        </a:rPr>
                        <a:t>Sınırsız</a:t>
                      </a:r>
                      <a:endParaRPr lang="tr-TR" sz="1100" dirty="0">
                        <a:effectLst/>
                      </a:endParaRPr>
                    </a:p>
                  </a:txBody>
                  <a:tcPr marT="121920" marB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effectLst/>
                        </a:rPr>
                        <a:t>Sınırsız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effectLst/>
                        </a:rPr>
                        <a:t>Sınırsız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280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dirty="0">
                          <a:solidFill>
                            <a:srgbClr val="5F6368"/>
                          </a:solidFill>
                          <a:effectLst/>
                          <a:latin typeface="Roboto"/>
                        </a:rPr>
                        <a:t>Tarayıcıdan katılım</a:t>
                      </a:r>
                    </a:p>
                  </a:txBody>
                  <a:tcPr marL="121920" marR="121920" marT="121920" marB="121920" anchor="ctr"/>
                </a:tc>
                <a:tc>
                  <a:txBody>
                    <a:bodyPr/>
                    <a:lstStyle/>
                    <a:p>
                      <a:pPr marL="171450" indent="-171450" algn="ctr" fontAlgn="ctr">
                        <a:buFont typeface="Wingdings" panose="05000000000000000000" pitchFamily="2" charset="2"/>
                        <a:buChar char="ü"/>
                      </a:pPr>
                      <a:r>
                        <a:rPr lang="tr-TR" sz="1100" dirty="0" smtClean="0">
                          <a:effectLst/>
                        </a:rPr>
                        <a:t> </a:t>
                      </a:r>
                      <a:endParaRPr lang="tr-TR" sz="1100" dirty="0">
                        <a:effectLst/>
                      </a:endParaRPr>
                    </a:p>
                  </a:txBody>
                  <a:tcPr marT="121920" marB="121920"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tr-TR" dirty="0" smtClean="0"/>
                        <a:t>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tr-TR" dirty="0" smtClean="0"/>
                        <a:t>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46062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dirty="0">
                          <a:solidFill>
                            <a:srgbClr val="5F6368"/>
                          </a:solidFill>
                          <a:effectLst/>
                          <a:latin typeface="Roboto"/>
                        </a:rPr>
                        <a:t>Dışarıdan katılımcı davet etme</a:t>
                      </a:r>
                    </a:p>
                  </a:txBody>
                  <a:tcPr marL="121920" marR="121920" marT="121920" marB="121920" anchor="ctr"/>
                </a:tc>
                <a:tc>
                  <a:txBody>
                    <a:bodyPr/>
                    <a:lstStyle/>
                    <a:p>
                      <a:pPr marL="171450" indent="-171450" algn="ctr" fontAlgn="ctr">
                        <a:buFont typeface="Wingdings" panose="05000000000000000000" pitchFamily="2" charset="2"/>
                        <a:buChar char="ü"/>
                      </a:pPr>
                      <a:r>
                        <a:rPr lang="tr-TR" sz="1100" dirty="0" smtClean="0">
                          <a:effectLst/>
                        </a:rPr>
                        <a:t> </a:t>
                      </a:r>
                      <a:endParaRPr lang="tr-TR" sz="1100" dirty="0">
                        <a:effectLst/>
                      </a:endParaRPr>
                    </a:p>
                  </a:txBody>
                  <a:tcPr marT="121920" marB="121920"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tr-TR" dirty="0" smtClean="0"/>
                        <a:t>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tr-TR" dirty="0" smtClean="0"/>
                        <a:t>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3504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b="0" dirty="0">
                          <a:solidFill>
                            <a:srgbClr val="5F6368"/>
                          </a:solidFill>
                          <a:effectLst/>
                          <a:latin typeface="Roboto"/>
                        </a:rPr>
                        <a:t>Yerel mobil uygulamalar</a:t>
                      </a:r>
                    </a:p>
                  </a:txBody>
                  <a:tcPr marL="121920" marR="121920" marT="121920" marB="121920" anchor="ctr"/>
                </a:tc>
                <a:tc>
                  <a:txBody>
                    <a:bodyPr/>
                    <a:lstStyle/>
                    <a:p>
                      <a:pPr marL="171450" indent="-171450" algn="ctr" fontAlgn="ctr">
                        <a:buFont typeface="Wingdings" panose="05000000000000000000" pitchFamily="2" charset="2"/>
                        <a:buChar char="ü"/>
                      </a:pPr>
                      <a:r>
                        <a:rPr lang="tr-TR" sz="1100" dirty="0" smtClean="0">
                          <a:effectLst/>
                        </a:rPr>
                        <a:t> </a:t>
                      </a:r>
                      <a:endParaRPr lang="tr-TR" sz="1100" dirty="0">
                        <a:effectLst/>
                      </a:endParaRPr>
                    </a:p>
                  </a:txBody>
                  <a:tcPr marT="121920" marB="121920"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tr-TR" dirty="0" smtClean="0"/>
                        <a:t>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tr-TR" dirty="0" smtClean="0"/>
                        <a:t>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66652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70286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316706" y="416614"/>
            <a:ext cx="8569037" cy="680925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522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z="36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tr-TR" altLang="tr-TR" sz="3800" dirty="0">
                <a:solidFill>
                  <a:srgbClr val="202124"/>
                </a:solidFill>
                <a:latin typeface="Google Sans"/>
              </a:rPr>
              <a:t> </a:t>
            </a:r>
            <a:r>
              <a:rPr lang="tr-TR" altLang="tr-TR" sz="3600" dirty="0">
                <a:solidFill>
                  <a:srgbClr val="202124"/>
                </a:solidFill>
                <a:latin typeface="Google Sans"/>
              </a:rPr>
              <a:t>    </a:t>
            </a:r>
            <a:r>
              <a:rPr lang="tr-TR" dirty="0">
                <a:solidFill>
                  <a:srgbClr val="000000"/>
                </a:solidFill>
                <a:latin typeface="Calibri" panose="020F0502020204030204"/>
              </a:rPr>
              <a:t>Google </a:t>
            </a:r>
            <a:r>
              <a:rPr lang="tr-TR" dirty="0" err="1">
                <a:solidFill>
                  <a:srgbClr val="000000"/>
                </a:solidFill>
                <a:latin typeface="Calibri" panose="020F0502020204030204"/>
              </a:rPr>
              <a:t>Meet</a:t>
            </a:r>
            <a:r>
              <a:rPr lang="tr-TR" dirty="0">
                <a:solidFill>
                  <a:srgbClr val="000000"/>
                </a:solidFill>
                <a:latin typeface="Calibri" panose="020F0502020204030204"/>
              </a:rPr>
              <a:t> Ücretli ve Ücretsiz versiyonda sunulan bazı özellikler</a:t>
            </a:r>
            <a:endParaRPr kumimoji="0" lang="tr-TR" altLang="tr-T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26" descr="https://www.gstatic.com/images/branding/product/1x/meet_64d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889" y="45227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8097680"/>
              </p:ext>
            </p:extLst>
          </p:nvPr>
        </p:nvGraphicFramePr>
        <p:xfrm>
          <a:off x="316706" y="1315605"/>
          <a:ext cx="8312728" cy="339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7900">
                  <a:extLst>
                    <a:ext uri="{9D8B030D-6E8A-4147-A177-3AD203B41FA5}">
                      <a16:colId xmlns="" xmlns:a16="http://schemas.microsoft.com/office/drawing/2014/main" val="2888482615"/>
                    </a:ext>
                  </a:extLst>
                </a:gridCol>
                <a:gridCol w="2088464">
                  <a:extLst>
                    <a:ext uri="{9D8B030D-6E8A-4147-A177-3AD203B41FA5}">
                      <a16:colId xmlns="" xmlns:a16="http://schemas.microsoft.com/office/drawing/2014/main" val="740898664"/>
                    </a:ext>
                  </a:extLst>
                </a:gridCol>
                <a:gridCol w="2078182">
                  <a:extLst>
                    <a:ext uri="{9D8B030D-6E8A-4147-A177-3AD203B41FA5}">
                      <a16:colId xmlns="" xmlns:a16="http://schemas.microsoft.com/office/drawing/2014/main" val="2226558441"/>
                    </a:ext>
                  </a:extLst>
                </a:gridCol>
                <a:gridCol w="2078182">
                  <a:extLst>
                    <a:ext uri="{9D8B030D-6E8A-4147-A177-3AD203B41FA5}">
                      <a16:colId xmlns="" xmlns:a16="http://schemas.microsoft.com/office/drawing/2014/main" val="17617450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TOPLANTI ÖZELLİKLERİ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Ücretsiz</a:t>
                      </a:r>
                    </a:p>
                    <a:p>
                      <a:r>
                        <a:rPr lang="tr-TR" sz="1200" dirty="0" smtClean="0"/>
                        <a:t>Daima Ücretsiz</a:t>
                      </a:r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G Suite </a:t>
                      </a:r>
                      <a:r>
                        <a:rPr lang="tr-TR" sz="1200" dirty="0" err="1" smtClean="0"/>
                        <a:t>Essential</a:t>
                      </a:r>
                      <a:endParaRPr lang="tr-TR" sz="1200" dirty="0" smtClean="0"/>
                    </a:p>
                    <a:p>
                      <a:r>
                        <a:rPr lang="tr-TR" sz="1200" dirty="0" smtClean="0"/>
                        <a:t>30 Eylül’e kadar ücretsiz</a:t>
                      </a:r>
                    </a:p>
                    <a:p>
                      <a:r>
                        <a:rPr lang="tr-TR" sz="1200" dirty="0" smtClean="0"/>
                        <a:t>1 Ekim kişi başı ücret 10$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G Suite</a:t>
                      </a:r>
                      <a:r>
                        <a:rPr lang="tr-TR" sz="1200" baseline="0" dirty="0" smtClean="0"/>
                        <a:t> Enterprise </a:t>
                      </a:r>
                      <a:r>
                        <a:rPr lang="tr-TR" sz="1200" baseline="0" dirty="0" err="1" smtClean="0"/>
                        <a:t>Essential</a:t>
                      </a:r>
                      <a:endParaRPr lang="tr-TR" sz="1200" baseline="0" dirty="0" smtClean="0"/>
                    </a:p>
                    <a:p>
                      <a:r>
                        <a:rPr lang="tr-TR" sz="1200" dirty="0" smtClean="0"/>
                        <a:t>30 Eylül’e kadar ücretsiz</a:t>
                      </a:r>
                    </a:p>
                    <a:p>
                      <a:r>
                        <a:rPr lang="tr-TR" sz="1200" dirty="0" smtClean="0"/>
                        <a:t>1 Ekim kişi başı ücret 20$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05814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b="0" dirty="0">
                          <a:solidFill>
                            <a:srgbClr val="5F6368"/>
                          </a:solidFill>
                          <a:effectLst/>
                          <a:latin typeface="Roboto"/>
                        </a:rPr>
                        <a:t>Canlı altyazı (sadece İngilizce)</a:t>
                      </a:r>
                    </a:p>
                  </a:txBody>
                  <a:tcPr marL="121920" marR="121920" marT="121920" marB="121920" anchor="ctr"/>
                </a:tc>
                <a:tc>
                  <a:txBody>
                    <a:bodyPr/>
                    <a:lstStyle/>
                    <a:p>
                      <a:pPr marL="171450" indent="-171450" algn="ctr" fontAlgn="ctr">
                        <a:buFont typeface="Wingdings" panose="05000000000000000000" pitchFamily="2" charset="2"/>
                        <a:buChar char="ü"/>
                      </a:pPr>
                      <a:r>
                        <a:rPr lang="tr-TR" sz="1100" dirty="0" smtClean="0">
                          <a:effectLst/>
                        </a:rPr>
                        <a:t> </a:t>
                      </a:r>
                      <a:endParaRPr lang="tr-TR" sz="1100" dirty="0">
                        <a:effectLst/>
                      </a:endParaRPr>
                    </a:p>
                  </a:txBody>
                  <a:tcPr marT="121920" marB="121920"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tr-TR" dirty="0" smtClean="0"/>
                        <a:t>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tr-TR" dirty="0" smtClean="0"/>
                        <a:t>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05193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b="0" dirty="0">
                          <a:solidFill>
                            <a:srgbClr val="5F6368"/>
                          </a:solidFill>
                          <a:effectLst/>
                          <a:latin typeface="Roboto"/>
                        </a:rPr>
                        <a:t>Ekran paylaşma ve sunma</a:t>
                      </a:r>
                    </a:p>
                  </a:txBody>
                  <a:tcPr marL="121920" marR="121920" marT="121920" marB="121920" anchor="ctr"/>
                </a:tc>
                <a:tc>
                  <a:txBody>
                    <a:bodyPr/>
                    <a:lstStyle/>
                    <a:p>
                      <a:pPr marL="171450" indent="-171450" algn="ctr" fontAlgn="ctr">
                        <a:buFont typeface="Wingdings" panose="05000000000000000000" pitchFamily="2" charset="2"/>
                        <a:buChar char="ü"/>
                      </a:pPr>
                      <a:r>
                        <a:rPr lang="tr-TR" sz="1100" dirty="0" smtClean="0">
                          <a:effectLst/>
                        </a:rPr>
                        <a:t> </a:t>
                      </a:r>
                      <a:endParaRPr lang="tr-TR" sz="1100" dirty="0">
                        <a:effectLst/>
                      </a:endParaRPr>
                    </a:p>
                  </a:txBody>
                  <a:tcPr marT="121920" marB="121920"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tr-TR" dirty="0" smtClean="0"/>
                        <a:t>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tr-TR" dirty="0" smtClean="0"/>
                        <a:t>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93098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0" dirty="0">
                          <a:solidFill>
                            <a:srgbClr val="5F6368"/>
                          </a:solidFill>
                          <a:effectLst/>
                          <a:latin typeface="Roboto"/>
                        </a:rPr>
                        <a:t>Kötüye kullanım önleme özellikleri</a:t>
                      </a:r>
                    </a:p>
                  </a:txBody>
                  <a:tcPr marL="121920" marR="121920" marT="121920" marB="121920" anchor="ctr"/>
                </a:tc>
                <a:tc>
                  <a:txBody>
                    <a:bodyPr/>
                    <a:lstStyle/>
                    <a:p>
                      <a:pPr marL="171450" indent="-171450" algn="ctr" fontAlgn="ctr">
                        <a:buFont typeface="Wingdings" panose="05000000000000000000" pitchFamily="2" charset="2"/>
                        <a:buChar char="ü"/>
                      </a:pPr>
                      <a:r>
                        <a:rPr lang="tr-TR" sz="1100" dirty="0" smtClean="0">
                          <a:effectLst/>
                        </a:rPr>
                        <a:t> </a:t>
                      </a:r>
                      <a:endParaRPr lang="tr-TR" sz="1100" dirty="0">
                        <a:effectLst/>
                      </a:endParaRPr>
                    </a:p>
                  </a:txBody>
                  <a:tcPr marT="121920" marB="121920"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tr-TR" dirty="0" smtClean="0"/>
                        <a:t>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tr-TR" dirty="0" smtClean="0"/>
                        <a:t>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280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b="0" dirty="0">
                          <a:solidFill>
                            <a:srgbClr val="5F6368"/>
                          </a:solidFill>
                          <a:effectLst/>
                          <a:latin typeface="Roboto"/>
                        </a:rPr>
                        <a:t>İletimde ve sabit veri şifreleme</a:t>
                      </a:r>
                    </a:p>
                  </a:txBody>
                  <a:tcPr marL="121920" marR="121920" marT="121920" marB="121920" anchor="ctr"/>
                </a:tc>
                <a:tc>
                  <a:txBody>
                    <a:bodyPr/>
                    <a:lstStyle/>
                    <a:p>
                      <a:pPr marL="171450" indent="-171450" algn="ctr" fontAlgn="ctr">
                        <a:buFont typeface="Wingdings" panose="05000000000000000000" pitchFamily="2" charset="2"/>
                        <a:buChar char="ü"/>
                      </a:pPr>
                      <a:r>
                        <a:rPr lang="tr-TR" sz="1100" dirty="0" smtClean="0">
                          <a:effectLst/>
                        </a:rPr>
                        <a:t> </a:t>
                      </a:r>
                      <a:endParaRPr lang="tr-TR" sz="1100" dirty="0">
                        <a:effectLst/>
                      </a:endParaRPr>
                    </a:p>
                  </a:txBody>
                  <a:tcPr marT="121920" marB="121920"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tr-TR" dirty="0" smtClean="0"/>
                        <a:t>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tr-TR" dirty="0" smtClean="0"/>
                        <a:t>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46062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b="0" dirty="0">
                          <a:solidFill>
                            <a:srgbClr val="5F6368"/>
                          </a:solidFill>
                          <a:effectLst/>
                          <a:latin typeface="Roboto"/>
                        </a:rPr>
                        <a:t>2 adımlı doğrulama</a:t>
                      </a:r>
                    </a:p>
                  </a:txBody>
                  <a:tcPr marL="121920" marR="121920" marT="121920" marB="121920" anchor="ctr"/>
                </a:tc>
                <a:tc>
                  <a:txBody>
                    <a:bodyPr/>
                    <a:lstStyle/>
                    <a:p>
                      <a:pPr marL="171450" indent="-171450" algn="ctr" fontAlgn="ctr">
                        <a:buFont typeface="Wingdings" panose="05000000000000000000" pitchFamily="2" charset="2"/>
                        <a:buChar char="ü"/>
                      </a:pPr>
                      <a:r>
                        <a:rPr lang="tr-TR" sz="1100" dirty="0" smtClean="0">
                          <a:effectLst/>
                        </a:rPr>
                        <a:t> </a:t>
                      </a:r>
                      <a:endParaRPr lang="tr-TR" sz="1100" dirty="0">
                        <a:effectLst/>
                      </a:endParaRPr>
                    </a:p>
                  </a:txBody>
                  <a:tcPr marT="121920" marB="121920"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tr-TR" dirty="0" smtClean="0"/>
                        <a:t>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tr-TR" dirty="0" smtClean="0"/>
                        <a:t>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3504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b="0" dirty="0">
                          <a:solidFill>
                            <a:srgbClr val="5F6368"/>
                          </a:solidFill>
                          <a:effectLst/>
                          <a:latin typeface="Roboto"/>
                        </a:rPr>
                        <a:t>Gelişmiş Koruma Programı Kaydı</a:t>
                      </a:r>
                    </a:p>
                  </a:txBody>
                  <a:tcPr marL="121920" marR="121920" marT="121920" marB="121920" anchor="ctr"/>
                </a:tc>
                <a:tc>
                  <a:txBody>
                    <a:bodyPr/>
                    <a:lstStyle/>
                    <a:p>
                      <a:pPr marL="171450" indent="-171450" algn="ctr" fontAlgn="ctr">
                        <a:buFont typeface="Wingdings" panose="05000000000000000000" pitchFamily="2" charset="2"/>
                        <a:buChar char="ü"/>
                      </a:pPr>
                      <a:r>
                        <a:rPr lang="tr-TR" sz="1100" dirty="0" smtClean="0">
                          <a:effectLst/>
                        </a:rPr>
                        <a:t> </a:t>
                      </a:r>
                      <a:endParaRPr lang="tr-TR" sz="1100" dirty="0">
                        <a:effectLst/>
                      </a:endParaRPr>
                    </a:p>
                  </a:txBody>
                  <a:tcPr marT="121920" marB="121920"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tr-TR" dirty="0" smtClean="0"/>
                        <a:t>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tr-TR" dirty="0" smtClean="0"/>
                        <a:t>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66652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3561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Google </a:t>
            </a:r>
            <a:r>
              <a:rPr lang="tr-TR" dirty="0" err="1" smtClean="0"/>
              <a:t>Meet</a:t>
            </a:r>
            <a:r>
              <a:rPr lang="tr-TR" dirty="0" smtClean="0"/>
              <a:t> ile toplantı oluşturma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1611507"/>
          </a:xfrm>
        </p:spPr>
        <p:txBody>
          <a:bodyPr>
            <a:normAutofit fontScale="85000" lnSpcReduction="10000"/>
          </a:bodyPr>
          <a:lstStyle/>
          <a:p>
            <a:endParaRPr lang="tr-TR" sz="1800" dirty="0" smtClean="0"/>
          </a:p>
          <a:p>
            <a:endParaRPr lang="tr-TR" sz="1800" dirty="0"/>
          </a:p>
          <a:p>
            <a:r>
              <a:rPr lang="tr-TR" sz="1800" dirty="0" smtClean="0"/>
              <a:t>Google </a:t>
            </a:r>
            <a:r>
              <a:rPr lang="tr-TR" sz="1800" dirty="0" err="1" smtClean="0"/>
              <a:t>Meet</a:t>
            </a:r>
            <a:r>
              <a:rPr lang="tr-TR" sz="1800" dirty="0" smtClean="0"/>
              <a:t>/</a:t>
            </a:r>
            <a:r>
              <a:rPr lang="tr-TR" sz="1800" dirty="0" err="1" smtClean="0"/>
              <a:t>Hangout</a:t>
            </a:r>
            <a:r>
              <a:rPr lang="tr-TR" sz="1800" dirty="0" smtClean="0"/>
              <a:t> video konferans uygulamasına internet tarayıcı(Web Browser) veya Mobil uygulamalar vasıtası ile giriş yapılabilmekte ve toplantılar veya dersler oluşturulabilmektedir.</a:t>
            </a:r>
          </a:p>
          <a:p>
            <a:pPr marL="114300" indent="0">
              <a:buNone/>
            </a:pPr>
            <a:endParaRPr lang="tr-TR" sz="1800" dirty="0" smtClean="0"/>
          </a:p>
          <a:p>
            <a:r>
              <a:rPr lang="tr-TR" sz="1800" dirty="0" smtClean="0"/>
              <a:t>İnternet Tarayıcı olarak Google </a:t>
            </a:r>
            <a:r>
              <a:rPr lang="tr-TR" sz="1800" dirty="0" err="1" smtClean="0"/>
              <a:t>Meet</a:t>
            </a:r>
            <a:r>
              <a:rPr lang="tr-TR" sz="1800" dirty="0" smtClean="0"/>
              <a:t> </a:t>
            </a:r>
            <a:r>
              <a:rPr lang="tr-TR" sz="1800" dirty="0" err="1" smtClean="0"/>
              <a:t>Chrome</a:t>
            </a:r>
            <a:r>
              <a:rPr lang="tr-TR" sz="1800" dirty="0" smtClean="0"/>
              <a:t>, </a:t>
            </a:r>
            <a:r>
              <a:rPr lang="tr-TR" sz="1800" dirty="0" err="1" smtClean="0"/>
              <a:t>Firefox</a:t>
            </a:r>
            <a:r>
              <a:rPr lang="tr-TR" sz="1800" dirty="0" smtClean="0"/>
              <a:t>, Microsoft </a:t>
            </a:r>
            <a:r>
              <a:rPr lang="tr-TR" sz="1800" dirty="0" err="1" smtClean="0"/>
              <a:t>Edge</a:t>
            </a:r>
            <a:r>
              <a:rPr lang="tr-TR" sz="1800" dirty="0" smtClean="0"/>
              <a:t> tarayıcıları ile çalışmaktadır. (İnternet Explorer gibi eski sürümlerde ve bazı tarayıcılarda çalışmamaktadır.)</a:t>
            </a: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316706" y="447391"/>
            <a:ext cx="8569037" cy="619370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522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0" lang="tr-TR" altLang="tr-TR" sz="2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Google</a:t>
            </a:r>
            <a:r>
              <a:rPr kumimoji="0" lang="tr-TR" altLang="tr-TR" sz="2800" b="0" i="0" u="none" strike="noStrike" cap="none" normalizeH="0" dirty="0" smtClean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tr-TR" altLang="tr-TR" sz="2800" b="0" i="0" u="none" strike="noStrike" cap="none" normalizeH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Meet’e</a:t>
            </a:r>
            <a:r>
              <a:rPr kumimoji="0" lang="tr-TR" altLang="tr-TR" sz="2800" b="0" i="0" u="none" strike="noStrike" cap="none" normalizeH="0" dirty="0" smtClean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ilk giriş</a:t>
            </a:r>
            <a:endParaRPr lang="tr-TR" sz="1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26" descr="https://www.gstatic.com/images/branding/product/1x/meet_64d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889" y="45227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3845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Google </a:t>
            </a:r>
            <a:r>
              <a:rPr lang="tr-TR" dirty="0" err="1" smtClean="0"/>
              <a:t>Meet</a:t>
            </a:r>
            <a:r>
              <a:rPr lang="tr-TR" dirty="0" smtClean="0"/>
              <a:t> ile toplantı oluşturma</a:t>
            </a:r>
            <a:endParaRPr lang="tr-TR" dirty="0"/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316706" y="278114"/>
            <a:ext cx="8569037" cy="957924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522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0" lang="tr-TR" altLang="tr-TR" sz="2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Google</a:t>
            </a:r>
            <a:r>
              <a:rPr kumimoji="0" lang="tr-TR" altLang="tr-TR" sz="2800" b="0" i="0" u="none" strike="noStrike" cap="none" normalizeH="0" dirty="0" smtClean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kumimoji="0" lang="tr-TR" altLang="tr-TR" sz="2800" b="0" i="0" u="none" strike="noStrike" cap="none" normalizeH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Meet</a:t>
            </a:r>
            <a:r>
              <a:rPr kumimoji="0" lang="tr-TR" altLang="tr-TR" sz="2800" b="0" i="0" u="none" strike="noStrike" cap="none" normalizeH="0" dirty="0" smtClean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 İnternet Tarayıcı (Web Browser ile Kullanımı)</a:t>
            </a:r>
            <a:endParaRPr kumimoji="0" lang="tr-TR" altLang="tr-T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26" descr="https://www.gstatic.com/images/branding/product/1x/meet_64d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700" y="452276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700" y="1316542"/>
            <a:ext cx="8672973" cy="324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1116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6" name="Düz Ok Bağlayıcısı 5"/>
          <p:cNvCxnSpPr/>
          <p:nvPr/>
        </p:nvCxnSpPr>
        <p:spPr>
          <a:xfrm flipH="1">
            <a:off x="5853545" y="381000"/>
            <a:ext cx="602673" cy="422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>
            <a:off x="4572000" y="725979"/>
            <a:ext cx="3637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Google Hesabı(</a:t>
            </a:r>
            <a:r>
              <a:rPr lang="tr-TR" b="1" dirty="0" err="1" smtClean="0">
                <a:solidFill>
                  <a:srgbClr val="FF0000"/>
                </a:solidFill>
              </a:rPr>
              <a:t>Gmail</a:t>
            </a:r>
            <a:r>
              <a:rPr lang="tr-TR" b="1" dirty="0" smtClean="0">
                <a:solidFill>
                  <a:srgbClr val="FF0000"/>
                </a:solidFill>
              </a:rPr>
              <a:t>) ile giriş yapılır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2489517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TM02900769[[fn=Geçmişe bakış]]</Template>
  <TotalTime>293</TotalTime>
  <Words>770</Words>
  <Application>Microsoft Office PowerPoint</Application>
  <PresentationFormat>Ekran Gösterisi (16:9)</PresentationFormat>
  <Paragraphs>155</Paragraphs>
  <Slides>31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8" baseType="lpstr">
      <vt:lpstr>Arial</vt:lpstr>
      <vt:lpstr>Calibri Light</vt:lpstr>
      <vt:lpstr>Calibri</vt:lpstr>
      <vt:lpstr>Google Sans</vt:lpstr>
      <vt:lpstr>Roboto</vt:lpstr>
      <vt:lpstr>Wingdings</vt:lpstr>
      <vt:lpstr>Geçmişe bakış</vt:lpstr>
      <vt:lpstr>GOOGLE MEET</vt:lpstr>
      <vt:lpstr>Slayt 2</vt:lpstr>
      <vt:lpstr>Slayt 3</vt:lpstr>
      <vt:lpstr>Slayt 4</vt:lpstr>
      <vt:lpstr>Slayt 5</vt:lpstr>
      <vt:lpstr>Slayt 6</vt:lpstr>
      <vt:lpstr>Google Meet ile toplantı oluşturma</vt:lpstr>
      <vt:lpstr>Google Meet ile toplantı oluşturma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MEETS/HANGOUT</dc:title>
  <dc:creator>CAN</dc:creator>
  <cp:lastModifiedBy>Aydın CAN</cp:lastModifiedBy>
  <cp:revision>26</cp:revision>
  <dcterms:modified xsi:type="dcterms:W3CDTF">2020-09-03T08:50:56Z</dcterms:modified>
</cp:coreProperties>
</file>